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5143500" cx="9144000"/>
  <p:notesSz cx="6858000" cy="9144000"/>
  <p:embeddedFontLst>
    <p:embeddedFont>
      <p:font typeface="Anton"/>
      <p:regular r:id="rId75"/>
    </p:embeddedFont>
    <p:embeddedFont>
      <p:font typeface="Lato"/>
      <p:regular r:id="rId76"/>
      <p:bold r:id="rId77"/>
      <p:italic r:id="rId78"/>
      <p:boldItalic r:id="rId79"/>
    </p:embeddedFont>
    <p:embeddedFont>
      <p:font typeface="Helvetica Neue"/>
      <p:regular r:id="rId80"/>
      <p:bold r:id="rId81"/>
      <p:italic r:id="rId82"/>
      <p:boldItalic r:id="rId83"/>
    </p:embeddedFont>
    <p:embeddedFont>
      <p:font typeface="Helvetica Neue Light"/>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7CE2670-A574-4178-A51E-17AD48823F7A}">
  <a:tblStyle styleId="{27CE2670-A574-4178-A51E-17AD48823F7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HelveticaNeueLight-regular.fntdata"/><Relationship Id="rId83" Type="http://schemas.openxmlformats.org/officeDocument/2006/relationships/font" Target="fonts/HelveticaNeue-boldItalic.fntdata"/><Relationship Id="rId42" Type="http://schemas.openxmlformats.org/officeDocument/2006/relationships/slide" Target="slides/slide37.xml"/><Relationship Id="rId86" Type="http://schemas.openxmlformats.org/officeDocument/2006/relationships/font" Target="fonts/HelveticaNeueLight-italic.fntdata"/><Relationship Id="rId41" Type="http://schemas.openxmlformats.org/officeDocument/2006/relationships/slide" Target="slides/slide36.xml"/><Relationship Id="rId85" Type="http://schemas.openxmlformats.org/officeDocument/2006/relationships/font" Target="fonts/HelveticaNeueLight-bold.fntdata"/><Relationship Id="rId44" Type="http://schemas.openxmlformats.org/officeDocument/2006/relationships/slide" Target="slides/slide39.xml"/><Relationship Id="rId43" Type="http://schemas.openxmlformats.org/officeDocument/2006/relationships/slide" Target="slides/slide38.xml"/><Relationship Id="rId87" Type="http://schemas.openxmlformats.org/officeDocument/2006/relationships/font" Target="fonts/HelveticaNeueLight-bold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HelveticaNeue-regular.fntdata"/><Relationship Id="rId82" Type="http://schemas.openxmlformats.org/officeDocument/2006/relationships/font" Target="fonts/HelveticaNeue-italic.fntdata"/><Relationship Id="rId81"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Anton-regular.fntdata"/><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Lato-bold.fntdata"/><Relationship Id="rId32" Type="http://schemas.openxmlformats.org/officeDocument/2006/relationships/slide" Target="slides/slide27.xml"/><Relationship Id="rId76" Type="http://schemas.openxmlformats.org/officeDocument/2006/relationships/font" Target="fonts/Lato-regular.fntdata"/><Relationship Id="rId35" Type="http://schemas.openxmlformats.org/officeDocument/2006/relationships/slide" Target="slides/slide30.xml"/><Relationship Id="rId79" Type="http://schemas.openxmlformats.org/officeDocument/2006/relationships/font" Target="fonts/Lato-boldItalic.fntdata"/><Relationship Id="rId34" Type="http://schemas.openxmlformats.org/officeDocument/2006/relationships/slide" Target="slides/slide29.xml"/><Relationship Id="rId78" Type="http://schemas.openxmlformats.org/officeDocument/2006/relationships/font" Target="fonts/Lato-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87edb21d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87edb21d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c4420fb45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c4420fb45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4420fb45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4420fb45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610d5b5a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610d5b5a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4420fb45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4420fb45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4420fb45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4420fb45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4420fb4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4420fb4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4420fb45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4420fb45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4420fb45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4420fb45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c4420fb45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c4420fb45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5fc40e0f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5fc40e0f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8f27a6452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8f27a6452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c4420fb45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c4420fb45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c4420fb45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c4420fb45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c4420fb45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c4420fb45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4420fb45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c4420fb45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c4420fb45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c4420fb45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5fc40e0f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5fc40e0f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c4420fb45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c4420fb45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c5fc40e0f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c5fc40e0f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5fc40e0f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5fc40e0f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c4420fb45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c4420fb45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8f27a64521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f27a6452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c5fc40e0f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c5fc40e0f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c5fc40e0f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c5fc40e0f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c5fc40e0f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c5fc40e0f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c5fc40e0f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c5fc40e0f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c5fc40e0f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c5fc40e0f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c5fc40e0f0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c5fc40e0f0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c7107eb442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c7107eb44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c8308a4691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c8308a4691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c8308a469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c8308a469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ca3fffb7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ca3fffb7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6a24f9a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6a24f9a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c6a24f9a4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c6a24f9a4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c6a24f9a4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c6a24f9a4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c6a24f9a4d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c6a24f9a4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c6a24f9a4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c6a24f9a4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c6a24f9a4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c6a24f9a4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c6f3a8d81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c6f3a8d81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c6f3a8d81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c6f3a8d81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c6f3a8d81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c6f3a8d81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c6f3a8d81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c6f3a8d81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c8308a469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c8308a469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6a24f9a4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6a24f9a4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c6f3a8d81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c6f3a8d81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c7107eb44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c7107eb44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c7107eb44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c7107eb44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c7107eb44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c7107eb44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c7107eb44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c7107eb44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c7107eb44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c7107eb44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c7107eb44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c7107eb44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c7107eb44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c7107eb44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c7107eb44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c7107eb44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c7107eb44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c7107eb44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6a24f9a4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6a24f9a4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c8308a4691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c8308a4691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c8308a469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c8308a469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c8308a469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c8308a469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c8308a469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c8308a469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c373dea8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c373dea88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c373dea88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c373dea88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81579fa7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81579fa7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717ac018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717ac018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81579fa76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81579fa76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a9a490738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a9a490738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6a24f9a4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c6a24f9a4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610d5b5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610d5b5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58744b96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58744b96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hyperlink" Target="https://www.mongodb.com/cloud/atlas" TargetMode="External"/><Relationship Id="rId5" Type="http://schemas.openxmlformats.org/officeDocument/2006/relationships/hyperlink" Target="https://www.mongodb.com/cloud/atlas" TargetMode="External"/><Relationship Id="rId6"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hyperlink" Target="https://www.mongodb.com/cloud/atlas" TargetMode="External"/><Relationship Id="rId5" Type="http://schemas.openxmlformats.org/officeDocument/2006/relationships/image" Target="../media/image9.png"/><Relationship Id="rId6" Type="http://schemas.openxmlformats.org/officeDocument/2006/relationships/image" Target="../media/image20.png"/><Relationship Id="rId7"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jp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29.png"/><Relationship Id="rId7"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57.png"/><Relationship Id="rId7" Type="http://schemas.openxmlformats.org/officeDocument/2006/relationships/image" Target="../media/image18.jpg"/><Relationship Id="rId8"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32.png"/><Relationship Id="rId6"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33.png"/><Relationship Id="rId7"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35.jpg"/><Relationship Id="rId6" Type="http://schemas.openxmlformats.org/officeDocument/2006/relationships/image" Target="../media/image3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39.png"/><Relationship Id="rId6"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2.png"/><Relationship Id="rId6"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3.jpg"/><Relationship Id="rId6"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3.png"/><Relationship Id="rId5" Type="http://schemas.openxmlformats.org/officeDocument/2006/relationships/image" Target="../media/image44.png"/><Relationship Id="rId6"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6.png"/><Relationship Id="rId6"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0.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52.png"/><Relationship Id="rId5" Type="http://schemas.openxmlformats.org/officeDocument/2006/relationships/image" Target="../media/image3.png"/><Relationship Id="rId6"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2.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53.png"/><Relationship Id="rId7"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73.png"/><Relationship Id="rId5" Type="http://schemas.openxmlformats.org/officeDocument/2006/relationships/image" Target="../media/image54.png"/><Relationship Id="rId6" Type="http://schemas.openxmlformats.org/officeDocument/2006/relationships/image" Target="../media/image62.png"/><Relationship Id="rId7" Type="http://schemas.openxmlformats.org/officeDocument/2006/relationships/image" Target="../media/image55.png"/><Relationship Id="rId8"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9.png"/><Relationship Id="rId4" Type="http://schemas.openxmlformats.org/officeDocument/2006/relationships/image" Target="../media/image3.png"/><Relationship Id="rId9" Type="http://schemas.openxmlformats.org/officeDocument/2006/relationships/image" Target="../media/image58.png"/><Relationship Id="rId5" Type="http://schemas.openxmlformats.org/officeDocument/2006/relationships/image" Target="../media/image9.png"/><Relationship Id="rId6" Type="http://schemas.openxmlformats.org/officeDocument/2006/relationships/image" Target="../media/image56.png"/><Relationship Id="rId7" Type="http://schemas.openxmlformats.org/officeDocument/2006/relationships/image" Target="../media/image60.png"/><Relationship Id="rId8" Type="http://schemas.openxmlformats.org/officeDocument/2006/relationships/image" Target="../media/image7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1.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56.png"/><Relationship Id="rId7" Type="http://schemas.openxmlformats.org/officeDocument/2006/relationships/image" Target="../media/image73.png"/><Relationship Id="rId8"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8.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67.png"/><Relationship Id="rId7"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5.png"/><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6.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7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7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7.png"/><Relationship Id="rId4" Type="http://schemas.openxmlformats.org/officeDocument/2006/relationships/hyperlink" Target="https://firebase.google.com/" TargetMode="External"/><Relationship Id="rId5"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hyperlink" Target="https://console.firebase.google.com/u/0/" TargetMode="External"/><Relationship Id="rId5" Type="http://schemas.openxmlformats.org/officeDocument/2006/relationships/image" Target="../media/image79.png"/><Relationship Id="rId6" Type="http://schemas.openxmlformats.org/officeDocument/2006/relationships/image" Target="../media/image8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8.png"/><Relationship Id="rId4" Type="http://schemas.openxmlformats.org/officeDocument/2006/relationships/image" Target="../media/image3.png"/><Relationship Id="rId5" Type="http://schemas.openxmlformats.org/officeDocument/2006/relationships/image" Target="../media/image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2.png"/><Relationship Id="rId4" Type="http://schemas.openxmlformats.org/officeDocument/2006/relationships/image" Target="../media/image3.png"/><Relationship Id="rId5" Type="http://schemas.openxmlformats.org/officeDocument/2006/relationships/image" Target="../media/image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87.png"/><Relationship Id="rId6" Type="http://schemas.openxmlformats.org/officeDocument/2006/relationships/image" Target="../media/image9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92.png"/><Relationship Id="rId6" Type="http://schemas.openxmlformats.org/officeDocument/2006/relationships/image" Target="../media/image85.png"/><Relationship Id="rId7" Type="http://schemas.openxmlformats.org/officeDocument/2006/relationships/image" Target="../media/image84.png"/><Relationship Id="rId8" Type="http://schemas.openxmlformats.org/officeDocument/2006/relationships/image" Target="../media/image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6.pn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3.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90.png"/><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91.png"/><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99.png"/><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97.png"/><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00.png"/><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98.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5.png"/><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6.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95.png"/><Relationship Id="rId4" Type="http://schemas.openxmlformats.org/officeDocument/2006/relationships/image" Target="../media/image9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93.png"/><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9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93.png"/><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03.png"/><Relationship Id="rId4" Type="http://schemas.openxmlformats.org/officeDocument/2006/relationships/image" Target="../media/image10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0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4.png"/><Relationship Id="rId4" Type="http://schemas.openxmlformats.org/officeDocument/2006/relationships/image" Target="../media/image10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3.png"/><Relationship Id="rId9" Type="http://schemas.openxmlformats.org/officeDocument/2006/relationships/image" Target="../media/image27.png"/><Relationship Id="rId5" Type="http://schemas.openxmlformats.org/officeDocument/2006/relationships/image" Target="../media/image14.png"/><Relationship Id="rId6" Type="http://schemas.openxmlformats.org/officeDocument/2006/relationships/image" Target="../media/image15.jpg"/><Relationship Id="rId7" Type="http://schemas.openxmlformats.org/officeDocument/2006/relationships/image" Target="../media/image16.jpg"/><Relationship Id="rId8"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21.jpg"/><Relationship Id="rId5" Type="http://schemas.openxmlformats.org/officeDocument/2006/relationships/image" Target="../media/image28.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560700" y="1638950"/>
            <a:ext cx="80226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DBaaS y Node.js</a:t>
            </a:r>
            <a:endParaRPr i="1" sz="3600">
              <a:solidFill>
                <a:srgbClr val="121212"/>
              </a:solidFill>
              <a:latin typeface="Anton"/>
              <a:ea typeface="Anton"/>
              <a:cs typeface="Anton"/>
              <a:sym typeface="Anton"/>
            </a:endParaRPr>
          </a:p>
        </p:txBody>
      </p:sp>
      <p:sp>
        <p:nvSpPr>
          <p:cNvPr id="55" name="Google Shape;55;p13"/>
          <p:cNvSpPr txBox="1"/>
          <p:nvPr/>
        </p:nvSpPr>
        <p:spPr>
          <a:xfrm>
            <a:off x="2022750" y="11631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sz="2000">
                <a:solidFill>
                  <a:srgbClr val="121212"/>
                </a:solidFill>
                <a:latin typeface="Helvetica Neue"/>
                <a:ea typeface="Helvetica Neue"/>
                <a:cs typeface="Helvetica Neue"/>
                <a:sym typeface="Helvetica Neue"/>
              </a:rPr>
              <a:t>     Clase 21. </a:t>
            </a:r>
            <a:r>
              <a:rPr lang="en-GB" sz="2000">
                <a:solidFill>
                  <a:srgbClr val="121212"/>
                </a:solidFill>
                <a:latin typeface="Helvetica Neue Light"/>
                <a:ea typeface="Helvetica Neue Light"/>
                <a:cs typeface="Helvetica Neue Light"/>
                <a:sym typeface="Helvetica Neue Light"/>
              </a:rPr>
              <a:t> Programación Backend</a:t>
            </a:r>
            <a:endParaRPr>
              <a:solidFill>
                <a:srgbClr val="121212"/>
              </a:solidFill>
              <a:latin typeface="Helvetica Neue Light"/>
              <a:ea typeface="Helvetica Neue Light"/>
              <a:cs typeface="Helvetica Neue Light"/>
              <a:sym typeface="Helvetica Neue Light"/>
            </a:endParaRPr>
          </a:p>
        </p:txBody>
      </p:sp>
      <p:sp>
        <p:nvSpPr>
          <p:cNvPr id="56" name="Google Shape;56;p1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nvSpPr>
        <p:spPr>
          <a:xfrm>
            <a:off x="932100" y="278825"/>
            <a:ext cx="7279800" cy="13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Atlas: el salto a la nube</a:t>
            </a:r>
            <a:endParaRPr i="1" sz="3600">
              <a:latin typeface="Anton"/>
              <a:ea typeface="Anton"/>
              <a:cs typeface="Anton"/>
              <a:sym typeface="Anton"/>
            </a:endParaRPr>
          </a:p>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De </a:t>
            </a:r>
            <a:r>
              <a:rPr i="1" lang="en-GB" sz="3600">
                <a:solidFill>
                  <a:schemeClr val="dk1"/>
                </a:solidFill>
                <a:latin typeface="Anton"/>
                <a:ea typeface="Anton"/>
                <a:cs typeface="Anton"/>
                <a:sym typeface="Anton"/>
              </a:rPr>
              <a:t>MongoDB </a:t>
            </a:r>
            <a:endParaRPr i="1" sz="3600">
              <a:latin typeface="Anton"/>
              <a:ea typeface="Anton"/>
              <a:cs typeface="Anton"/>
              <a:sym typeface="Anton"/>
            </a:endParaRPr>
          </a:p>
        </p:txBody>
      </p:sp>
      <p:pic>
        <p:nvPicPr>
          <p:cNvPr id="151" name="Google Shape;151;p2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52" name="Google Shape;152;p22"/>
          <p:cNvSpPr txBox="1"/>
          <p:nvPr/>
        </p:nvSpPr>
        <p:spPr>
          <a:xfrm>
            <a:off x="467550" y="1522788"/>
            <a:ext cx="8208900" cy="33897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b="1" lang="en-GB" sz="2000">
                <a:solidFill>
                  <a:schemeClr val="dk1"/>
                </a:solidFill>
                <a:highlight>
                  <a:schemeClr val="lt1"/>
                </a:highlight>
                <a:latin typeface="Helvetica Neue"/>
                <a:ea typeface="Helvetica Neue"/>
                <a:cs typeface="Helvetica Neue"/>
                <a:sym typeface="Helvetica Neue"/>
              </a:rPr>
              <a:t>MongoDB Atlas</a:t>
            </a:r>
            <a:r>
              <a:rPr lang="en-GB" sz="2000">
                <a:solidFill>
                  <a:schemeClr val="dk1"/>
                </a:solidFill>
                <a:highlight>
                  <a:schemeClr val="lt1"/>
                </a:highlight>
                <a:latin typeface="Helvetica Neue Light"/>
                <a:ea typeface="Helvetica Neue Light"/>
                <a:cs typeface="Helvetica Neue Light"/>
                <a:sym typeface="Helvetica Neue Light"/>
              </a:rPr>
              <a:t> es un servicio de</a:t>
            </a:r>
            <a:r>
              <a:rPr b="1" lang="en-GB" sz="2000">
                <a:solidFill>
                  <a:schemeClr val="dk1"/>
                </a:solidFill>
                <a:highlight>
                  <a:schemeClr val="lt1"/>
                </a:highlight>
                <a:latin typeface="Helvetica Neue"/>
                <a:ea typeface="Helvetica Neue"/>
                <a:cs typeface="Helvetica Neue"/>
                <a:sym typeface="Helvetica Neue"/>
              </a:rPr>
              <a:t> Cloud Database</a:t>
            </a:r>
            <a:r>
              <a:rPr lang="en-GB" sz="2000">
                <a:solidFill>
                  <a:schemeClr val="dk1"/>
                </a:solidFill>
                <a:highlight>
                  <a:schemeClr val="lt1"/>
                </a:highlight>
                <a:latin typeface="Helvetica Neue Light"/>
                <a:ea typeface="Helvetica Neue Light"/>
                <a:cs typeface="Helvetica Neue Light"/>
                <a:sym typeface="Helvetica Neue Light"/>
              </a:rPr>
              <a:t> (Base de Datos en la Nube), que nos permite crear y administrar nuestra </a:t>
            </a:r>
            <a:r>
              <a:rPr b="1" lang="en-GB" sz="2000">
                <a:solidFill>
                  <a:schemeClr val="dk1"/>
                </a:solidFill>
                <a:highlight>
                  <a:schemeClr val="lt1"/>
                </a:highlight>
                <a:latin typeface="Helvetica Neue"/>
                <a:ea typeface="Helvetica Neue"/>
                <a:cs typeface="Helvetica Neue"/>
                <a:sym typeface="Helvetica Neue"/>
              </a:rPr>
              <a:t>MongoDB </a:t>
            </a:r>
            <a:r>
              <a:rPr lang="en-GB" sz="2000">
                <a:solidFill>
                  <a:schemeClr val="dk1"/>
                </a:solidFill>
                <a:highlight>
                  <a:schemeClr val="lt1"/>
                </a:highlight>
                <a:latin typeface="Helvetica Neue Light"/>
                <a:ea typeface="Helvetica Neue Light"/>
                <a:cs typeface="Helvetica Neue Light"/>
                <a:sym typeface="Helvetica Neue Light"/>
              </a:rPr>
              <a:t>desde cualquier lugar del mundo a través de su plataforma.</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MongoDB Atlas está orientado a ser </a:t>
            </a:r>
            <a:r>
              <a:rPr b="1" lang="en-GB" sz="2000">
                <a:solidFill>
                  <a:schemeClr val="dk1"/>
                </a:solidFill>
                <a:highlight>
                  <a:schemeClr val="lt1"/>
                </a:highlight>
                <a:latin typeface="Helvetica Neue"/>
                <a:ea typeface="Helvetica Neue"/>
                <a:cs typeface="Helvetica Neue"/>
                <a:sym typeface="Helvetica Neue"/>
              </a:rPr>
              <a:t>accesible desde el navegador</a:t>
            </a:r>
            <a:r>
              <a:rPr lang="en-GB" sz="2000">
                <a:solidFill>
                  <a:schemeClr val="dk1"/>
                </a:solidFill>
                <a:highlight>
                  <a:schemeClr val="lt1"/>
                </a:highlight>
                <a:latin typeface="Helvetica Neue Light"/>
                <a:ea typeface="Helvetica Neue Light"/>
                <a:cs typeface="Helvetica Neue Light"/>
                <a:sym typeface="Helvetica Neue Light"/>
              </a:rPr>
              <a:t> y fue desarrollado con el objetivo de aliviar el trabajo de los desarrolladores, al quitarles la necesidad de instalar y administrar entornos de Base de Datos.</a:t>
            </a:r>
            <a:endParaRPr b="1" sz="2000">
              <a:solidFill>
                <a:schemeClr val="dk1"/>
              </a:solidFill>
              <a:highlight>
                <a:schemeClr val="lt1"/>
              </a:highlight>
              <a:latin typeface="Helvetica Neue"/>
              <a:ea typeface="Helvetica Neue"/>
              <a:cs typeface="Helvetica Neue"/>
              <a:sym typeface="Helvetica Neue"/>
            </a:endParaRPr>
          </a:p>
        </p:txBody>
      </p:sp>
      <p:pic>
        <p:nvPicPr>
          <p:cNvPr id="153" name="Google Shape;153;p22"/>
          <p:cNvPicPr preferRelativeResize="0"/>
          <p:nvPr/>
        </p:nvPicPr>
        <p:blipFill>
          <a:blip r:embed="rId4">
            <a:alphaModFix/>
          </a:blip>
          <a:stretch>
            <a:fillRect/>
          </a:stretch>
        </p:blipFill>
        <p:spPr>
          <a:xfrm>
            <a:off x="7628225" y="15175"/>
            <a:ext cx="1186525" cy="1186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nvSpPr>
        <p:spPr>
          <a:xfrm>
            <a:off x="136225" y="437896"/>
            <a:ext cx="73137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200">
                <a:latin typeface="Anton"/>
                <a:ea typeface="Anton"/>
                <a:cs typeface="Anton"/>
                <a:sym typeface="Anton"/>
              </a:rPr>
              <a:t>MongoDB Atlas: Características Destacadas</a:t>
            </a:r>
            <a:endParaRPr i="1" sz="3200">
              <a:latin typeface="Anton"/>
              <a:ea typeface="Anton"/>
              <a:cs typeface="Anton"/>
              <a:sym typeface="Anton"/>
            </a:endParaRPr>
          </a:p>
        </p:txBody>
      </p:sp>
      <p:sp>
        <p:nvSpPr>
          <p:cNvPr id="159" name="Google Shape;159;p23"/>
          <p:cNvSpPr txBox="1"/>
          <p:nvPr/>
        </p:nvSpPr>
        <p:spPr>
          <a:xfrm>
            <a:off x="520800" y="1471175"/>
            <a:ext cx="8275800" cy="37545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b="1" lang="en-GB" sz="2000">
                <a:solidFill>
                  <a:schemeClr val="dk1"/>
                </a:solidFill>
                <a:highlight>
                  <a:schemeClr val="lt1"/>
                </a:highlight>
                <a:latin typeface="Helvetica Neue"/>
                <a:ea typeface="Helvetica Neue"/>
                <a:cs typeface="Helvetica Neue"/>
                <a:sym typeface="Helvetica Neue"/>
              </a:rPr>
              <a:t>Automatización</a:t>
            </a:r>
            <a:r>
              <a:rPr lang="en-GB" sz="2000">
                <a:solidFill>
                  <a:schemeClr val="dk1"/>
                </a:solidFill>
                <a:highlight>
                  <a:schemeClr val="lt1"/>
                </a:highlight>
                <a:latin typeface="Helvetica Neue Light"/>
                <a:ea typeface="Helvetica Neue Light"/>
                <a:cs typeface="Helvetica Neue Light"/>
                <a:sym typeface="Helvetica Neue Light"/>
              </a:rPr>
              <a:t>: una</a:t>
            </a:r>
            <a:r>
              <a:rPr lang="en-GB" sz="2000">
                <a:solidFill>
                  <a:schemeClr val="dk1"/>
                </a:solidFill>
                <a:highlight>
                  <a:schemeClr val="lt1"/>
                </a:highlight>
                <a:latin typeface="Helvetica Neue Light"/>
                <a:ea typeface="Helvetica Neue Light"/>
                <a:cs typeface="Helvetica Neue Light"/>
                <a:sym typeface="Helvetica Neue Light"/>
              </a:rPr>
              <a:t> manera </a:t>
            </a:r>
            <a:r>
              <a:rPr lang="en-GB" sz="2000">
                <a:solidFill>
                  <a:schemeClr val="dk1"/>
                </a:solidFill>
                <a:highlight>
                  <a:schemeClr val="lt1"/>
                </a:highlight>
                <a:latin typeface="Helvetica Neue Light"/>
                <a:ea typeface="Helvetica Neue Light"/>
                <a:cs typeface="Helvetica Neue Light"/>
                <a:sym typeface="Helvetica Neue Light"/>
              </a:rPr>
              <a:t>fácil de crear, lanzar y escalar aplicaciones en MongoDB.</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solidFill>
                  <a:schemeClr val="dk1"/>
                </a:solidFill>
                <a:highlight>
                  <a:schemeClr val="lt1"/>
                </a:highlight>
                <a:latin typeface="Helvetica Neue"/>
                <a:ea typeface="Helvetica Neue"/>
                <a:cs typeface="Helvetica Neue"/>
                <a:sym typeface="Helvetica Neue"/>
              </a:rPr>
              <a:t>Flexibilidad</a:t>
            </a:r>
            <a:r>
              <a:rPr lang="en-GB" sz="2000">
                <a:solidFill>
                  <a:schemeClr val="dk1"/>
                </a:solidFill>
                <a:highlight>
                  <a:schemeClr val="lt1"/>
                </a:highlight>
                <a:latin typeface="Helvetica Neue Light"/>
                <a:ea typeface="Helvetica Neue Light"/>
                <a:cs typeface="Helvetica Neue Light"/>
                <a:sym typeface="Helvetica Neue Light"/>
              </a:rPr>
              <a:t>: DBaaS con todo lo necesario para las aplicaciones modernas.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solidFill>
                  <a:schemeClr val="dk1"/>
                </a:solidFill>
                <a:highlight>
                  <a:schemeClr val="lt1"/>
                </a:highlight>
                <a:latin typeface="Helvetica Neue"/>
                <a:ea typeface="Helvetica Neue"/>
                <a:cs typeface="Helvetica Neue"/>
                <a:sym typeface="Helvetica Neue"/>
              </a:rPr>
              <a:t>Seguridad</a:t>
            </a:r>
            <a:r>
              <a:rPr lang="en-GB" sz="2000">
                <a:solidFill>
                  <a:schemeClr val="dk1"/>
                </a:solidFill>
                <a:highlight>
                  <a:schemeClr val="lt1"/>
                </a:highlight>
                <a:latin typeface="Helvetica Neue Light"/>
                <a:ea typeface="Helvetica Neue Light"/>
                <a:cs typeface="Helvetica Neue Light"/>
                <a:sym typeface="Helvetica Neue Light"/>
              </a:rPr>
              <a:t>: varios niveles de seguridad disponibles.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solidFill>
                  <a:schemeClr val="dk1"/>
                </a:solidFill>
                <a:highlight>
                  <a:schemeClr val="lt1"/>
                </a:highlight>
                <a:latin typeface="Helvetica Neue"/>
                <a:ea typeface="Helvetica Neue"/>
                <a:cs typeface="Helvetica Neue"/>
                <a:sym typeface="Helvetica Neue"/>
              </a:rPr>
              <a:t>Escalabilidad</a:t>
            </a:r>
            <a:r>
              <a:rPr lang="en-GB" sz="2000">
                <a:solidFill>
                  <a:schemeClr val="dk1"/>
                </a:solidFill>
                <a:highlight>
                  <a:schemeClr val="lt1"/>
                </a:highlight>
                <a:latin typeface="Helvetica Neue Light"/>
                <a:ea typeface="Helvetica Neue Light"/>
                <a:cs typeface="Helvetica Neue Light"/>
                <a:sym typeface="Helvetica Neue Light"/>
              </a:rPr>
              <a:t>: gran escalabilidad sin interrumpir la actividad.</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solidFill>
                  <a:schemeClr val="dk1"/>
                </a:solidFill>
                <a:highlight>
                  <a:schemeClr val="lt1"/>
                </a:highlight>
                <a:latin typeface="Helvetica Neue"/>
                <a:ea typeface="Helvetica Neue"/>
                <a:cs typeface="Helvetica Neue"/>
                <a:sym typeface="Helvetica Neue"/>
              </a:rPr>
              <a:t>Alta disponibilidad</a:t>
            </a:r>
            <a:r>
              <a:rPr lang="en-GB" sz="2000">
                <a:solidFill>
                  <a:schemeClr val="dk1"/>
                </a:solidFill>
                <a:highlight>
                  <a:schemeClr val="lt1"/>
                </a:highlight>
                <a:latin typeface="Helvetica Neue Light"/>
                <a:ea typeface="Helvetica Neue Light"/>
                <a:cs typeface="Helvetica Neue Light"/>
                <a:sym typeface="Helvetica Neue Light"/>
              </a:rPr>
              <a:t>: implementaciones con tolerancia a errores y autoreparación predeterminadas.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solidFill>
                  <a:schemeClr val="dk1"/>
                </a:solidFill>
                <a:highlight>
                  <a:schemeClr val="lt1"/>
                </a:highlight>
                <a:latin typeface="Helvetica Neue"/>
                <a:ea typeface="Helvetica Neue"/>
                <a:cs typeface="Helvetica Neue"/>
                <a:sym typeface="Helvetica Neue"/>
              </a:rPr>
              <a:t>Alto rendimiento</a:t>
            </a:r>
            <a:r>
              <a:rPr lang="en-GB" sz="2000">
                <a:solidFill>
                  <a:schemeClr val="dk1"/>
                </a:solidFill>
                <a:highlight>
                  <a:schemeClr val="lt1"/>
                </a:highlight>
                <a:latin typeface="Helvetica Neue Light"/>
                <a:ea typeface="Helvetica Neue Light"/>
                <a:cs typeface="Helvetica Neue Light"/>
                <a:sym typeface="Helvetica Neue Light"/>
              </a:rPr>
              <a:t>: el necesario para las cargas de trabajo exigentes.</a:t>
            </a:r>
            <a:endParaRPr b="1" sz="2000">
              <a:solidFill>
                <a:schemeClr val="dk1"/>
              </a:solidFill>
              <a:highlight>
                <a:schemeClr val="lt1"/>
              </a:highlight>
              <a:latin typeface="Helvetica Neue"/>
              <a:ea typeface="Helvetica Neue"/>
              <a:cs typeface="Helvetica Neue"/>
              <a:sym typeface="Helvetica Neue"/>
            </a:endParaRPr>
          </a:p>
        </p:txBody>
      </p:sp>
      <p:pic>
        <p:nvPicPr>
          <p:cNvPr id="160" name="Google Shape;160;p2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61" name="Google Shape;161;p23"/>
          <p:cNvPicPr preferRelativeResize="0"/>
          <p:nvPr/>
        </p:nvPicPr>
        <p:blipFill>
          <a:blip r:embed="rId4">
            <a:alphaModFix/>
          </a:blip>
          <a:stretch>
            <a:fillRect/>
          </a:stretch>
        </p:blipFill>
        <p:spPr>
          <a:xfrm>
            <a:off x="7628225" y="15175"/>
            <a:ext cx="1186525" cy="1186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4"/>
          <p:cNvPicPr preferRelativeResize="0"/>
          <p:nvPr/>
        </p:nvPicPr>
        <p:blipFill>
          <a:blip r:embed="rId3">
            <a:alphaModFix/>
          </a:blip>
          <a:stretch>
            <a:fillRect/>
          </a:stretch>
        </p:blipFill>
        <p:spPr>
          <a:xfrm>
            <a:off x="500108" y="77150"/>
            <a:ext cx="8143784" cy="4582475"/>
          </a:xfrm>
          <a:prstGeom prst="rect">
            <a:avLst/>
          </a:prstGeom>
          <a:noFill/>
          <a:ln>
            <a:noFill/>
          </a:ln>
        </p:spPr>
      </p:pic>
      <p:pic>
        <p:nvPicPr>
          <p:cNvPr id="167" name="Google Shape;167;p24"/>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nvSpPr>
        <p:spPr>
          <a:xfrm>
            <a:off x="2179800" y="272563"/>
            <a:ext cx="56037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Ventajas de </a:t>
            </a:r>
            <a:r>
              <a:rPr i="1" lang="en-GB" sz="3600">
                <a:latin typeface="Anton"/>
                <a:ea typeface="Anton"/>
                <a:cs typeface="Anton"/>
                <a:sym typeface="Anton"/>
              </a:rPr>
              <a:t>MongoDB Atlas</a:t>
            </a:r>
            <a:endParaRPr i="1" sz="3600">
              <a:latin typeface="Anton"/>
              <a:ea typeface="Anton"/>
              <a:cs typeface="Anton"/>
              <a:sym typeface="Anton"/>
            </a:endParaRPr>
          </a:p>
        </p:txBody>
      </p:sp>
      <p:pic>
        <p:nvPicPr>
          <p:cNvPr id="173" name="Google Shape;173;p2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74" name="Google Shape;174;p25"/>
          <p:cNvSpPr txBox="1"/>
          <p:nvPr/>
        </p:nvSpPr>
        <p:spPr>
          <a:xfrm>
            <a:off x="492450" y="1202150"/>
            <a:ext cx="8341200" cy="225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200">
                <a:solidFill>
                  <a:schemeClr val="dk1"/>
                </a:solidFill>
                <a:highlight>
                  <a:schemeClr val="lt1"/>
                </a:highlight>
                <a:latin typeface="Helvetica Neue"/>
                <a:ea typeface="Helvetica Neue"/>
                <a:cs typeface="Helvetica Neue"/>
                <a:sym typeface="Helvetica Neue"/>
              </a:rPr>
              <a:t>Ejecución</a:t>
            </a:r>
            <a:endParaRPr b="1" sz="22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Puesta en marcha de un clúster en segundos.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Implementaciones replicadas y sin interrupción.</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Total escalabilidad: escalado horizontal o vertical sin interrumpir la actividad.</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Revisiones automáticas y actualizaciones simplificadas.</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b="1" sz="2000">
              <a:solidFill>
                <a:schemeClr val="dk1"/>
              </a:solidFill>
              <a:highlight>
                <a:schemeClr val="lt1"/>
              </a:highlight>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b="1" sz="2000">
              <a:solidFill>
                <a:schemeClr val="dk1"/>
              </a:solidFill>
              <a:highlight>
                <a:schemeClr val="lt1"/>
              </a:highlight>
              <a:latin typeface="Helvetica Neue"/>
              <a:ea typeface="Helvetica Neue"/>
              <a:cs typeface="Helvetica Neue"/>
              <a:sym typeface="Helvetica Neue"/>
            </a:endParaRPr>
          </a:p>
        </p:txBody>
      </p:sp>
      <p:pic>
        <p:nvPicPr>
          <p:cNvPr id="175" name="Google Shape;175;p25"/>
          <p:cNvPicPr preferRelativeResize="0"/>
          <p:nvPr/>
        </p:nvPicPr>
        <p:blipFill>
          <a:blip r:embed="rId4">
            <a:alphaModFix/>
          </a:blip>
          <a:stretch>
            <a:fillRect/>
          </a:stretch>
        </p:blipFill>
        <p:spPr>
          <a:xfrm>
            <a:off x="7628225" y="15175"/>
            <a:ext cx="1186525" cy="1186525"/>
          </a:xfrm>
          <a:prstGeom prst="rect">
            <a:avLst/>
          </a:prstGeom>
          <a:noFill/>
          <a:ln>
            <a:noFill/>
          </a:ln>
        </p:spPr>
      </p:pic>
      <p:sp>
        <p:nvSpPr>
          <p:cNvPr id="176" name="Google Shape;176;p25"/>
          <p:cNvSpPr txBox="1"/>
          <p:nvPr/>
        </p:nvSpPr>
        <p:spPr>
          <a:xfrm>
            <a:off x="492450" y="3456350"/>
            <a:ext cx="8267700" cy="161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200">
                <a:solidFill>
                  <a:schemeClr val="dk1"/>
                </a:solidFill>
                <a:highlight>
                  <a:schemeClr val="lt1"/>
                </a:highlight>
                <a:latin typeface="Helvetica Neue"/>
                <a:ea typeface="Helvetica Neue"/>
                <a:cs typeface="Helvetica Neue"/>
                <a:sym typeface="Helvetica Neue"/>
              </a:rPr>
              <a:t>Protección y seguridad</a:t>
            </a:r>
            <a:endParaRPr b="1" sz="22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Autenticación y cifrado.</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Copias de seguridad continuas con recuperación temporal.</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Supervisión detallada y alertas personalizadas.</a:t>
            </a:r>
            <a:endParaRPr b="1" sz="2000">
              <a:solidFill>
                <a:schemeClr val="dk1"/>
              </a:solidFill>
              <a:highlight>
                <a:schemeClr val="lt1"/>
              </a:highlight>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b="1" sz="2000">
              <a:solidFill>
                <a:schemeClr val="dk1"/>
              </a:solidFill>
              <a:highlight>
                <a:schemeClr val="lt1"/>
              </a:highlight>
              <a:latin typeface="Helvetica Neue"/>
              <a:ea typeface="Helvetica Neue"/>
              <a:cs typeface="Helvetica Neue"/>
              <a:sym typeface="Helvetica Neue"/>
            </a:endParaRPr>
          </a:p>
        </p:txBody>
      </p:sp>
      <p:pic>
        <p:nvPicPr>
          <p:cNvPr id="177" name="Google Shape;177;p25"/>
          <p:cNvPicPr preferRelativeResize="0"/>
          <p:nvPr/>
        </p:nvPicPr>
        <p:blipFill>
          <a:blip r:embed="rId5">
            <a:alphaModFix/>
          </a:blip>
          <a:stretch>
            <a:fillRect/>
          </a:stretch>
        </p:blipFill>
        <p:spPr>
          <a:xfrm>
            <a:off x="431776" y="124349"/>
            <a:ext cx="1838617" cy="1077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nvSpPr>
        <p:spPr>
          <a:xfrm>
            <a:off x="2179800" y="272563"/>
            <a:ext cx="56037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Ventajas de MongoDB Atlas</a:t>
            </a:r>
            <a:endParaRPr i="1" sz="3600">
              <a:latin typeface="Anton"/>
              <a:ea typeface="Anton"/>
              <a:cs typeface="Anton"/>
              <a:sym typeface="Anton"/>
            </a:endParaRPr>
          </a:p>
        </p:txBody>
      </p:sp>
      <p:pic>
        <p:nvPicPr>
          <p:cNvPr id="183" name="Google Shape;183;p2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84" name="Google Shape;184;p26"/>
          <p:cNvSpPr txBox="1"/>
          <p:nvPr/>
        </p:nvSpPr>
        <p:spPr>
          <a:xfrm>
            <a:off x="473550" y="1542600"/>
            <a:ext cx="8341200" cy="303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200">
                <a:solidFill>
                  <a:schemeClr val="dk1"/>
                </a:solidFill>
                <a:highlight>
                  <a:schemeClr val="lt1"/>
                </a:highlight>
                <a:latin typeface="Helvetica Neue"/>
                <a:ea typeface="Helvetica Neue"/>
                <a:cs typeface="Helvetica Neue"/>
                <a:sym typeface="Helvetica Neue"/>
              </a:rPr>
              <a:t>Libertad de movimiento</a:t>
            </a:r>
            <a:endParaRPr b="1" sz="22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Modelo de planes de precio según demanda: se factura por hora.</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Compatible con diferentes tipos de de servicios de nube (AWS, GCP, Azure).</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Parte de un paquete de productos y servicios para todas las fases de la aplicación.</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i="1" lang="en-GB" sz="2000">
                <a:solidFill>
                  <a:schemeClr val="dk1"/>
                </a:solidFill>
                <a:highlight>
                  <a:schemeClr val="lt1"/>
                </a:highlight>
                <a:latin typeface="Helvetica Neue Light"/>
                <a:ea typeface="Helvetica Neue Light"/>
                <a:cs typeface="Helvetica Neue Light"/>
                <a:sym typeface="Helvetica Neue Light"/>
              </a:rPr>
              <a:t>La configuración se realizará desde una cuenta free. MongoDb Atlas también ofrece una versión de pago.</a:t>
            </a:r>
            <a:endParaRPr i="1" sz="20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b="1" sz="2000">
              <a:solidFill>
                <a:schemeClr val="dk1"/>
              </a:solidFill>
              <a:highlight>
                <a:schemeClr val="lt1"/>
              </a:highlight>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b="1" sz="2000">
              <a:solidFill>
                <a:schemeClr val="dk1"/>
              </a:solidFill>
              <a:highlight>
                <a:schemeClr val="lt1"/>
              </a:highlight>
              <a:latin typeface="Helvetica Neue"/>
              <a:ea typeface="Helvetica Neue"/>
              <a:cs typeface="Helvetica Neue"/>
              <a:sym typeface="Helvetica Neue"/>
            </a:endParaRPr>
          </a:p>
        </p:txBody>
      </p:sp>
      <p:pic>
        <p:nvPicPr>
          <p:cNvPr id="185" name="Google Shape;185;p26"/>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186" name="Google Shape;186;p26"/>
          <p:cNvPicPr preferRelativeResize="0"/>
          <p:nvPr/>
        </p:nvPicPr>
        <p:blipFill>
          <a:blip r:embed="rId5">
            <a:alphaModFix/>
          </a:blip>
          <a:stretch>
            <a:fillRect/>
          </a:stretch>
        </p:blipFill>
        <p:spPr>
          <a:xfrm>
            <a:off x="431776" y="124349"/>
            <a:ext cx="1838617" cy="1077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7"/>
          <p:cNvPicPr preferRelativeResize="0"/>
          <p:nvPr/>
        </p:nvPicPr>
        <p:blipFill>
          <a:blip r:embed="rId3">
            <a:alphaModFix/>
          </a:blip>
          <a:stretch>
            <a:fillRect/>
          </a:stretch>
        </p:blipFill>
        <p:spPr>
          <a:xfrm>
            <a:off x="522025" y="691151"/>
            <a:ext cx="8099949" cy="4335808"/>
          </a:xfrm>
          <a:prstGeom prst="rect">
            <a:avLst/>
          </a:prstGeom>
          <a:noFill/>
          <a:ln>
            <a:noFill/>
          </a:ln>
          <a:effectLst>
            <a:outerShdw blurRad="57150" rotWithShape="0" algn="bl" dir="5400000" dist="19050">
              <a:srgbClr val="000000">
                <a:alpha val="50000"/>
              </a:srgbClr>
            </a:outerShdw>
          </a:effectLst>
        </p:spPr>
      </p:pic>
      <p:sp>
        <p:nvSpPr>
          <p:cNvPr id="192" name="Google Shape;192;p27"/>
          <p:cNvSpPr txBox="1"/>
          <p:nvPr/>
        </p:nvSpPr>
        <p:spPr>
          <a:xfrm>
            <a:off x="72375" y="90500"/>
            <a:ext cx="9019500" cy="12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MongoDB Atlas Website: </a:t>
            </a:r>
            <a:r>
              <a:rPr i="1" lang="en-GB" sz="2600" u="sng">
                <a:solidFill>
                  <a:schemeClr val="hlink"/>
                </a:solidFill>
                <a:latin typeface="Anton"/>
                <a:ea typeface="Anton"/>
                <a:cs typeface="Anton"/>
                <a:sym typeface="Anton"/>
                <a:hlinkClick r:id="rId4"/>
              </a:rPr>
              <a:t>ht</a:t>
            </a:r>
            <a:r>
              <a:rPr i="1" lang="en-GB" sz="2600" u="sng">
                <a:solidFill>
                  <a:schemeClr val="hlink"/>
                </a:solidFill>
                <a:latin typeface="Anton"/>
                <a:ea typeface="Anton"/>
                <a:cs typeface="Anton"/>
                <a:sym typeface="Anton"/>
                <a:hlinkClick r:id="rId5"/>
              </a:rPr>
              <a:t>tps://www.mongodb.com/cloud/atlas</a:t>
            </a:r>
            <a:endParaRPr i="1" sz="2600">
              <a:latin typeface="Anton"/>
              <a:ea typeface="Anton"/>
              <a:cs typeface="Anton"/>
              <a:sym typeface="Anton"/>
            </a:endParaRPr>
          </a:p>
        </p:txBody>
      </p:sp>
      <p:pic>
        <p:nvPicPr>
          <p:cNvPr id="193" name="Google Shape;193;p27"/>
          <p:cNvPicPr preferRelativeResize="0"/>
          <p:nvPr/>
        </p:nvPicPr>
        <p:blipFill>
          <a:blip r:embed="rId6">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97" name="Shape 197"/>
        <p:cNvGrpSpPr/>
        <p:nvPr/>
      </p:nvGrpSpPr>
      <p:grpSpPr>
        <a:xfrm>
          <a:off x="0" y="0"/>
          <a:ext cx="0" cy="0"/>
          <a:chOff x="0" y="0"/>
          <a:chExt cx="0" cy="0"/>
        </a:xfrm>
      </p:grpSpPr>
      <p:sp>
        <p:nvSpPr>
          <p:cNvPr id="198" name="Google Shape;198;p28"/>
          <p:cNvSpPr txBox="1"/>
          <p:nvPr/>
        </p:nvSpPr>
        <p:spPr>
          <a:xfrm>
            <a:off x="1398000" y="1165800"/>
            <a:ext cx="6348000" cy="264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¿Cómo crear y configurar una cuenta en MongoDB Atlas?</a:t>
            </a:r>
            <a:endParaRPr i="1" sz="3600">
              <a:solidFill>
                <a:srgbClr val="121212"/>
              </a:solidFill>
              <a:latin typeface="Anton"/>
              <a:ea typeface="Anton"/>
              <a:cs typeface="Anton"/>
              <a:sym typeface="Anton"/>
            </a:endParaRPr>
          </a:p>
        </p:txBody>
      </p:sp>
      <p:pic>
        <p:nvPicPr>
          <p:cNvPr id="199" name="Google Shape;199;p2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05" name="Google Shape;205;p29"/>
          <p:cNvSpPr txBox="1"/>
          <p:nvPr/>
        </p:nvSpPr>
        <p:spPr>
          <a:xfrm>
            <a:off x="3609750" y="982875"/>
            <a:ext cx="4992300" cy="39507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SzPts val="2000"/>
              <a:buFont typeface="Helvetica Neue Light"/>
              <a:buAutoNum type="arabicPeriod"/>
            </a:pPr>
            <a:r>
              <a:rPr lang="en-GB" sz="2000">
                <a:solidFill>
                  <a:schemeClr val="dk1"/>
                </a:solidFill>
                <a:highlight>
                  <a:schemeClr val="lt1"/>
                </a:highlight>
                <a:latin typeface="Helvetica Neue Light"/>
                <a:ea typeface="Helvetica Neue Light"/>
                <a:cs typeface="Helvetica Neue Light"/>
                <a:sym typeface="Helvetica Neue Light"/>
              </a:rPr>
              <a:t>Nos dirigimos a la página oficial de </a:t>
            </a:r>
            <a:r>
              <a:rPr lang="en-GB" sz="2000" u="sng">
                <a:solidFill>
                  <a:schemeClr val="hlink"/>
                </a:solidFill>
                <a:highlight>
                  <a:schemeClr val="lt1"/>
                </a:highlight>
                <a:latin typeface="Helvetica Neue Light"/>
                <a:ea typeface="Helvetica Neue Light"/>
                <a:cs typeface="Helvetica Neue Light"/>
                <a:sym typeface="Helvetica Neue Light"/>
                <a:hlinkClick r:id="rId4"/>
              </a:rPr>
              <a:t>MongoDB Atlas</a:t>
            </a:r>
            <a:r>
              <a:rPr lang="en-GB" sz="2000">
                <a:solidFill>
                  <a:schemeClr val="dk1"/>
                </a:solidFill>
                <a:highlight>
                  <a:schemeClr val="lt1"/>
                </a:highlight>
                <a:latin typeface="Helvetica Neue Light"/>
                <a:ea typeface="Helvetica Neue Light"/>
                <a:cs typeface="Helvetica Neue Light"/>
                <a:sym typeface="Helvetica Neue Light"/>
              </a:rPr>
              <a:t>: </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solidFill>
                  <a:schemeClr val="dk1"/>
                </a:solidFill>
                <a:highlight>
                  <a:schemeClr val="lt1"/>
                </a:highlight>
                <a:latin typeface="Helvetica Neue Light"/>
                <a:ea typeface="Helvetica Neue Light"/>
                <a:cs typeface="Helvetica Neue Light"/>
                <a:sym typeface="Helvetica Neue Light"/>
              </a:rPr>
              <a:t>Seleccionamos </a:t>
            </a:r>
            <a:r>
              <a:rPr b="1" lang="en-GB" sz="2000">
                <a:solidFill>
                  <a:schemeClr val="dk1"/>
                </a:solidFill>
                <a:highlight>
                  <a:schemeClr val="lt1"/>
                </a:highlight>
                <a:latin typeface="Helvetica Neue"/>
                <a:ea typeface="Helvetica Neue"/>
                <a:cs typeface="Helvetica Neue"/>
                <a:sym typeface="Helvetica Neue"/>
              </a:rPr>
              <a:t>START FREE</a:t>
            </a:r>
            <a:r>
              <a:rPr lang="en-GB" sz="2000">
                <a:solidFill>
                  <a:schemeClr val="dk1"/>
                </a:solidFill>
                <a:highlight>
                  <a:schemeClr val="lt1"/>
                </a:highlight>
                <a:latin typeface="Helvetica Neue Light"/>
                <a:ea typeface="Helvetica Neue Light"/>
                <a:cs typeface="Helvetica Neue Light"/>
                <a:sym typeface="Helvetica Neue Light"/>
              </a:rPr>
              <a:t> y nos registramos con un correo. También podemos ingresar con Google.</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AutoNum type="arabicPeriod"/>
            </a:pPr>
            <a:r>
              <a:rPr lang="en-GB" sz="2000">
                <a:solidFill>
                  <a:schemeClr val="dk1"/>
                </a:solidFill>
                <a:highlight>
                  <a:schemeClr val="lt1"/>
                </a:highlight>
                <a:latin typeface="Helvetica Neue Light"/>
                <a:ea typeface="Helvetica Neue Light"/>
                <a:cs typeface="Helvetica Neue Light"/>
                <a:sym typeface="Helvetica Neue Light"/>
              </a:rPr>
              <a:t>Luego nos redireccionará a la próxima ventana donde </a:t>
            </a:r>
            <a:r>
              <a:rPr b="1" lang="en-GB" sz="2000">
                <a:solidFill>
                  <a:schemeClr val="dk1"/>
                </a:solidFill>
                <a:highlight>
                  <a:schemeClr val="lt1"/>
                </a:highlight>
                <a:latin typeface="Helvetica Neue"/>
                <a:ea typeface="Helvetica Neue"/>
                <a:cs typeface="Helvetica Neue"/>
                <a:sym typeface="Helvetica Neue"/>
              </a:rPr>
              <a:t>continuamos haciendo click en Create cluster.</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206" name="Google Shape;206;p29"/>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207" name="Google Shape;207;p29"/>
          <p:cNvPicPr preferRelativeResize="0"/>
          <p:nvPr/>
        </p:nvPicPr>
        <p:blipFill>
          <a:blip r:embed="rId6">
            <a:alphaModFix/>
          </a:blip>
          <a:stretch>
            <a:fillRect/>
          </a:stretch>
        </p:blipFill>
        <p:spPr>
          <a:xfrm>
            <a:off x="837548" y="1059063"/>
            <a:ext cx="2668995" cy="3802326"/>
          </a:xfrm>
          <a:prstGeom prst="rect">
            <a:avLst/>
          </a:prstGeom>
          <a:noFill/>
          <a:ln>
            <a:noFill/>
          </a:ln>
          <a:effectLst>
            <a:outerShdw blurRad="57150" rotWithShape="0" algn="bl" dir="5400000" dist="19050">
              <a:srgbClr val="000000">
                <a:alpha val="50000"/>
              </a:srgbClr>
            </a:outerShdw>
          </a:effectLst>
        </p:spPr>
      </p:pic>
      <p:pic>
        <p:nvPicPr>
          <p:cNvPr id="208" name="Google Shape;208;p29"/>
          <p:cNvPicPr preferRelativeResize="0"/>
          <p:nvPr/>
        </p:nvPicPr>
        <p:blipFill>
          <a:blip r:embed="rId7">
            <a:alphaModFix/>
          </a:blip>
          <a:stretch>
            <a:fillRect/>
          </a:stretch>
        </p:blipFill>
        <p:spPr>
          <a:xfrm>
            <a:off x="102325" y="0"/>
            <a:ext cx="1864650" cy="1864650"/>
          </a:xfrm>
          <a:prstGeom prst="rect">
            <a:avLst/>
          </a:prstGeom>
          <a:noFill/>
          <a:ln>
            <a:noFill/>
          </a:ln>
        </p:spPr>
      </p:pic>
      <p:sp>
        <p:nvSpPr>
          <p:cNvPr id="209" name="Google Shape;209;p29"/>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Configuración de cuenta</a:t>
            </a:r>
            <a:endParaRPr i="1" sz="36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0"/>
          <p:cNvPicPr preferRelativeResize="0"/>
          <p:nvPr/>
        </p:nvPicPr>
        <p:blipFill>
          <a:blip r:embed="rId3">
            <a:alphaModFix/>
          </a:blip>
          <a:stretch>
            <a:fillRect/>
          </a:stretch>
        </p:blipFill>
        <p:spPr>
          <a:xfrm>
            <a:off x="629550" y="54925"/>
            <a:ext cx="1649925" cy="1132425"/>
          </a:xfrm>
          <a:prstGeom prst="rect">
            <a:avLst/>
          </a:prstGeom>
          <a:noFill/>
          <a:ln>
            <a:noFill/>
          </a:ln>
        </p:spPr>
      </p:pic>
      <p:sp>
        <p:nvSpPr>
          <p:cNvPr id="215" name="Google Shape;215;p30"/>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Configuración de cuenta</a:t>
            </a:r>
            <a:endParaRPr i="1" sz="3600">
              <a:latin typeface="Anton"/>
              <a:ea typeface="Anton"/>
              <a:cs typeface="Anton"/>
              <a:sym typeface="Anton"/>
            </a:endParaRPr>
          </a:p>
        </p:txBody>
      </p:sp>
      <p:pic>
        <p:nvPicPr>
          <p:cNvPr id="216" name="Google Shape;216;p30"/>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217" name="Google Shape;217;p30"/>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218" name="Google Shape;218;p30"/>
          <p:cNvPicPr preferRelativeResize="0"/>
          <p:nvPr/>
        </p:nvPicPr>
        <p:blipFill>
          <a:blip r:embed="rId6">
            <a:alphaModFix/>
          </a:blip>
          <a:stretch>
            <a:fillRect/>
          </a:stretch>
        </p:blipFill>
        <p:spPr>
          <a:xfrm>
            <a:off x="940438" y="1247375"/>
            <a:ext cx="7263125" cy="3383903"/>
          </a:xfrm>
          <a:prstGeom prst="rect">
            <a:avLst/>
          </a:prstGeom>
          <a:noFill/>
          <a:ln>
            <a:noFill/>
          </a:ln>
          <a:effectLst>
            <a:outerShdw blurRad="57150" rotWithShape="0" algn="bl" dir="5400000" dist="19050">
              <a:srgbClr val="000000">
                <a:alpha val="50000"/>
              </a:srgbClr>
            </a:outerShdw>
          </a:effectLst>
        </p:spPr>
      </p:pic>
      <p:pic>
        <p:nvPicPr>
          <p:cNvPr id="219" name="Google Shape;219;p30"/>
          <p:cNvPicPr preferRelativeResize="0"/>
          <p:nvPr/>
        </p:nvPicPr>
        <p:blipFill>
          <a:blip r:embed="rId7">
            <a:alphaModFix/>
          </a:blip>
          <a:stretch>
            <a:fillRect/>
          </a:stretch>
        </p:blipFill>
        <p:spPr>
          <a:xfrm>
            <a:off x="3833549" y="3682000"/>
            <a:ext cx="1146224" cy="891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1"/>
          <p:cNvPicPr preferRelativeResize="0"/>
          <p:nvPr/>
        </p:nvPicPr>
        <p:blipFill>
          <a:blip r:embed="rId3">
            <a:alphaModFix/>
          </a:blip>
          <a:stretch>
            <a:fillRect/>
          </a:stretch>
        </p:blipFill>
        <p:spPr>
          <a:xfrm>
            <a:off x="781950" y="1578325"/>
            <a:ext cx="4784551" cy="3238308"/>
          </a:xfrm>
          <a:prstGeom prst="rect">
            <a:avLst/>
          </a:prstGeom>
          <a:noFill/>
          <a:ln>
            <a:noFill/>
          </a:ln>
          <a:effectLst>
            <a:outerShdw blurRad="57150" rotWithShape="0" algn="bl" dir="5400000" dist="19050">
              <a:srgbClr val="000000">
                <a:alpha val="50000"/>
              </a:srgbClr>
            </a:outerShdw>
          </a:effectLst>
        </p:spPr>
      </p:pic>
      <p:sp>
        <p:nvSpPr>
          <p:cNvPr id="225" name="Google Shape;225;p31"/>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Configuración de cuenta</a:t>
            </a:r>
            <a:endParaRPr i="1" sz="3600">
              <a:latin typeface="Anton"/>
              <a:ea typeface="Anton"/>
              <a:cs typeface="Anton"/>
              <a:sym typeface="Anton"/>
            </a:endParaRPr>
          </a:p>
        </p:txBody>
      </p:sp>
      <p:pic>
        <p:nvPicPr>
          <p:cNvPr id="226" name="Google Shape;226;p31"/>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227" name="Google Shape;227;p31"/>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228" name="Google Shape;228;p31"/>
          <p:cNvPicPr preferRelativeResize="0"/>
          <p:nvPr/>
        </p:nvPicPr>
        <p:blipFill>
          <a:blip r:embed="rId6">
            <a:alphaModFix/>
          </a:blip>
          <a:stretch>
            <a:fillRect/>
          </a:stretch>
        </p:blipFill>
        <p:spPr>
          <a:xfrm rot="-741338">
            <a:off x="3146261" y="3942225"/>
            <a:ext cx="1146225" cy="891525"/>
          </a:xfrm>
          <a:prstGeom prst="rect">
            <a:avLst/>
          </a:prstGeom>
          <a:noFill/>
          <a:ln>
            <a:noFill/>
          </a:ln>
        </p:spPr>
      </p:pic>
      <p:pic>
        <p:nvPicPr>
          <p:cNvPr id="229" name="Google Shape;229;p31"/>
          <p:cNvPicPr preferRelativeResize="0"/>
          <p:nvPr/>
        </p:nvPicPr>
        <p:blipFill>
          <a:blip r:embed="rId7">
            <a:alphaModFix/>
          </a:blip>
          <a:stretch>
            <a:fillRect/>
          </a:stretch>
        </p:blipFill>
        <p:spPr>
          <a:xfrm>
            <a:off x="629550" y="54925"/>
            <a:ext cx="1649925" cy="1132425"/>
          </a:xfrm>
          <a:prstGeom prst="rect">
            <a:avLst/>
          </a:prstGeom>
          <a:noFill/>
          <a:ln>
            <a:noFill/>
          </a:ln>
        </p:spPr>
      </p:pic>
      <p:pic>
        <p:nvPicPr>
          <p:cNvPr id="230" name="Google Shape;230;p31"/>
          <p:cNvPicPr preferRelativeResize="0"/>
          <p:nvPr/>
        </p:nvPicPr>
        <p:blipFill>
          <a:blip r:embed="rId8">
            <a:alphaModFix/>
          </a:blip>
          <a:stretch>
            <a:fillRect/>
          </a:stretch>
        </p:blipFill>
        <p:spPr>
          <a:xfrm>
            <a:off x="4931200" y="1111150"/>
            <a:ext cx="2967352" cy="3473625"/>
          </a:xfrm>
          <a:prstGeom prst="rect">
            <a:avLst/>
          </a:prstGeom>
          <a:noFill/>
          <a:ln>
            <a:noFill/>
          </a:ln>
          <a:effectLst>
            <a:outerShdw blurRad="57150" rotWithShape="0" algn="bl" dir="5400000" dist="19050">
              <a:srgbClr val="000000">
                <a:alpha val="50000"/>
              </a:srgbClr>
            </a:outerShdw>
          </a:effectLst>
        </p:spPr>
      </p:pic>
      <p:pic>
        <p:nvPicPr>
          <p:cNvPr id="231" name="Google Shape;231;p31"/>
          <p:cNvPicPr preferRelativeResize="0"/>
          <p:nvPr/>
        </p:nvPicPr>
        <p:blipFill>
          <a:blip r:embed="rId6">
            <a:alphaModFix/>
          </a:blip>
          <a:stretch>
            <a:fillRect/>
          </a:stretch>
        </p:blipFill>
        <p:spPr>
          <a:xfrm rot="-10290628">
            <a:off x="7572174" y="3730249"/>
            <a:ext cx="1146224" cy="891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0" name="Shape 60"/>
        <p:cNvGrpSpPr/>
        <p:nvPr/>
      </p:nvGrpSpPr>
      <p:grpSpPr>
        <a:xfrm>
          <a:off x="0" y="0"/>
          <a:ext cx="0" cy="0"/>
          <a:chOff x="0" y="0"/>
          <a:chExt cx="0" cy="0"/>
        </a:xfrm>
      </p:grpSpPr>
      <p:sp>
        <p:nvSpPr>
          <p:cNvPr id="61" name="Google Shape;61;p14"/>
          <p:cNvSpPr txBox="1"/>
          <p:nvPr/>
        </p:nvSpPr>
        <p:spPr>
          <a:xfrm>
            <a:off x="4006550" y="1562175"/>
            <a:ext cx="4581600" cy="30975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GB" sz="1800">
                <a:solidFill>
                  <a:schemeClr val="dk1"/>
                </a:solidFill>
                <a:latin typeface="Helvetica Neue Light"/>
                <a:ea typeface="Helvetica Neue Light"/>
                <a:cs typeface="Helvetica Neue Light"/>
                <a:sym typeface="Helvetica Neue Light"/>
              </a:rPr>
              <a:t>Conocer el concepto de Base de Datos como un Servicio (DBaaS)</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Crear una cuenta en Mongo Atlas.</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Acceder a Mongo Atlas a través de clientes CLI, GUI y Web.</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Realizar un CRUD utilizando Firebase.</a:t>
            </a:r>
            <a:endParaRPr sz="1800">
              <a:solidFill>
                <a:schemeClr val="dk1"/>
              </a:solidFill>
              <a:latin typeface="Helvetica Neue Light"/>
              <a:ea typeface="Helvetica Neue Light"/>
              <a:cs typeface="Helvetica Neue Light"/>
              <a:sym typeface="Helvetica Neue Light"/>
            </a:endParaRPr>
          </a:p>
        </p:txBody>
      </p:sp>
      <p:pic>
        <p:nvPicPr>
          <p:cNvPr id="62" name="Google Shape;62;p1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3" name="Google Shape;63;p14"/>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3000">
                <a:solidFill>
                  <a:srgbClr val="000000"/>
                </a:solidFill>
                <a:latin typeface="Anton"/>
                <a:ea typeface="Anton"/>
                <a:cs typeface="Anton"/>
                <a:sym typeface="Anton"/>
              </a:rPr>
              <a:t>OBJETIVOS </a:t>
            </a:r>
            <a:r>
              <a:rPr i="1" lang="en-GB" sz="3000">
                <a:latin typeface="Anton"/>
                <a:ea typeface="Anton"/>
                <a:cs typeface="Anton"/>
                <a:sym typeface="Anton"/>
              </a:rPr>
              <a:t>DE LA CLASE</a:t>
            </a:r>
            <a:endParaRPr i="1" sz="3000">
              <a:latin typeface="Anton"/>
              <a:ea typeface="Anton"/>
              <a:cs typeface="Anton"/>
              <a:sym typeface="Anton"/>
            </a:endParaRPr>
          </a:p>
        </p:txBody>
      </p:sp>
      <p:pic>
        <p:nvPicPr>
          <p:cNvPr id="64" name="Google Shape;64;p14"/>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Configuración de cuenta</a:t>
            </a:r>
            <a:endParaRPr i="1" sz="3600">
              <a:latin typeface="Anton"/>
              <a:ea typeface="Anton"/>
              <a:cs typeface="Anton"/>
              <a:sym typeface="Anton"/>
            </a:endParaRPr>
          </a:p>
        </p:txBody>
      </p:sp>
      <p:pic>
        <p:nvPicPr>
          <p:cNvPr id="237" name="Google Shape;237;p3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8" name="Google Shape;238;p32"/>
          <p:cNvSpPr txBox="1"/>
          <p:nvPr/>
        </p:nvSpPr>
        <p:spPr>
          <a:xfrm>
            <a:off x="6677150" y="1188775"/>
            <a:ext cx="2297400" cy="35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Nos redireccionará a un dashboard donde el clúster aún se seguirá creando, pero podemos explorar mientras se crea en segundo plano.</a:t>
            </a:r>
            <a:endParaRPr b="1" sz="2000">
              <a:solidFill>
                <a:schemeClr val="dk1"/>
              </a:solidFill>
              <a:highlight>
                <a:schemeClr val="lt1"/>
              </a:highlight>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239" name="Google Shape;239;p32"/>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240" name="Google Shape;240;p32"/>
          <p:cNvPicPr preferRelativeResize="0"/>
          <p:nvPr/>
        </p:nvPicPr>
        <p:blipFill>
          <a:blip r:embed="rId5">
            <a:alphaModFix/>
          </a:blip>
          <a:stretch>
            <a:fillRect/>
          </a:stretch>
        </p:blipFill>
        <p:spPr>
          <a:xfrm>
            <a:off x="696175" y="61000"/>
            <a:ext cx="1534381" cy="972375"/>
          </a:xfrm>
          <a:prstGeom prst="rect">
            <a:avLst/>
          </a:prstGeom>
          <a:noFill/>
          <a:ln>
            <a:noFill/>
          </a:ln>
        </p:spPr>
      </p:pic>
      <p:pic>
        <p:nvPicPr>
          <p:cNvPr id="241" name="Google Shape;241;p32"/>
          <p:cNvPicPr preferRelativeResize="0"/>
          <p:nvPr/>
        </p:nvPicPr>
        <p:blipFill>
          <a:blip r:embed="rId6">
            <a:alphaModFix/>
          </a:blip>
          <a:stretch>
            <a:fillRect/>
          </a:stretch>
        </p:blipFill>
        <p:spPr>
          <a:xfrm>
            <a:off x="266225" y="1115125"/>
            <a:ext cx="6262877" cy="3260301"/>
          </a:xfrm>
          <a:prstGeom prst="rect">
            <a:avLst/>
          </a:prstGeom>
          <a:noFill/>
          <a:ln>
            <a:noFill/>
          </a:ln>
          <a:effectLst>
            <a:outerShdw blurRad="57150" rotWithShape="0" algn="bl" dir="5400000" dist="19050">
              <a:srgbClr val="000000">
                <a:alpha val="50000"/>
              </a:srgbClr>
            </a:outerShdw>
          </a:effectLst>
        </p:spPr>
      </p:pic>
      <p:sp>
        <p:nvSpPr>
          <p:cNvPr id="242" name="Google Shape;242;p32"/>
          <p:cNvSpPr/>
          <p:nvPr/>
        </p:nvSpPr>
        <p:spPr>
          <a:xfrm>
            <a:off x="4062525" y="2867625"/>
            <a:ext cx="1877400" cy="634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3"/>
          <p:cNvPicPr preferRelativeResize="0"/>
          <p:nvPr/>
        </p:nvPicPr>
        <p:blipFill>
          <a:blip r:embed="rId3">
            <a:alphaModFix/>
          </a:blip>
          <a:stretch>
            <a:fillRect/>
          </a:stretch>
        </p:blipFill>
        <p:spPr>
          <a:xfrm>
            <a:off x="746100" y="1732500"/>
            <a:ext cx="7263124" cy="3377655"/>
          </a:xfrm>
          <a:prstGeom prst="rect">
            <a:avLst/>
          </a:prstGeom>
          <a:noFill/>
          <a:ln>
            <a:noFill/>
          </a:ln>
          <a:effectLst>
            <a:outerShdw blurRad="57150" rotWithShape="0" algn="bl" dir="5400000" dist="19050">
              <a:srgbClr val="000000">
                <a:alpha val="50000"/>
              </a:srgbClr>
            </a:outerShdw>
          </a:effectLst>
        </p:spPr>
      </p:pic>
      <p:sp>
        <p:nvSpPr>
          <p:cNvPr id="248" name="Google Shape;248;p33"/>
          <p:cNvSpPr txBox="1"/>
          <p:nvPr/>
        </p:nvSpPr>
        <p:spPr>
          <a:xfrm>
            <a:off x="142900" y="124850"/>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Configuración de cuenta</a:t>
            </a:r>
            <a:endParaRPr i="1" sz="3600">
              <a:latin typeface="Anton"/>
              <a:ea typeface="Anton"/>
              <a:cs typeface="Anton"/>
              <a:sym typeface="Anton"/>
            </a:endParaRPr>
          </a:p>
        </p:txBody>
      </p:sp>
      <p:pic>
        <p:nvPicPr>
          <p:cNvPr id="249" name="Google Shape;249;p33"/>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250" name="Google Shape;250;p33"/>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251" name="Google Shape;251;p33"/>
          <p:cNvPicPr preferRelativeResize="0"/>
          <p:nvPr/>
        </p:nvPicPr>
        <p:blipFill>
          <a:blip r:embed="rId6">
            <a:alphaModFix/>
          </a:blip>
          <a:stretch>
            <a:fillRect/>
          </a:stretch>
        </p:blipFill>
        <p:spPr>
          <a:xfrm>
            <a:off x="4580650" y="1386725"/>
            <a:ext cx="3566176" cy="3412149"/>
          </a:xfrm>
          <a:prstGeom prst="rect">
            <a:avLst/>
          </a:prstGeom>
          <a:noFill/>
          <a:ln>
            <a:noFill/>
          </a:ln>
        </p:spPr>
      </p:pic>
      <p:sp>
        <p:nvSpPr>
          <p:cNvPr id="252" name="Google Shape;252;p33"/>
          <p:cNvSpPr/>
          <p:nvPr/>
        </p:nvSpPr>
        <p:spPr>
          <a:xfrm>
            <a:off x="2218525" y="3519050"/>
            <a:ext cx="544800" cy="330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33"/>
          <p:cNvPicPr preferRelativeResize="0"/>
          <p:nvPr/>
        </p:nvPicPr>
        <p:blipFill>
          <a:blip r:embed="rId7">
            <a:alphaModFix/>
          </a:blip>
          <a:stretch>
            <a:fillRect/>
          </a:stretch>
        </p:blipFill>
        <p:spPr>
          <a:xfrm rot="-741338">
            <a:off x="1311236" y="3829350"/>
            <a:ext cx="1146225" cy="891525"/>
          </a:xfrm>
          <a:prstGeom prst="rect">
            <a:avLst/>
          </a:prstGeom>
          <a:noFill/>
          <a:ln>
            <a:noFill/>
          </a:ln>
        </p:spPr>
      </p:pic>
      <p:pic>
        <p:nvPicPr>
          <p:cNvPr id="254" name="Google Shape;254;p33"/>
          <p:cNvPicPr preferRelativeResize="0"/>
          <p:nvPr/>
        </p:nvPicPr>
        <p:blipFill>
          <a:blip r:embed="rId7">
            <a:alphaModFix/>
          </a:blip>
          <a:stretch>
            <a:fillRect/>
          </a:stretch>
        </p:blipFill>
        <p:spPr>
          <a:xfrm rot="2551566">
            <a:off x="3931242" y="2506200"/>
            <a:ext cx="936365" cy="728302"/>
          </a:xfrm>
          <a:prstGeom prst="rect">
            <a:avLst/>
          </a:prstGeom>
          <a:noFill/>
          <a:ln>
            <a:noFill/>
          </a:ln>
        </p:spPr>
      </p:pic>
      <p:sp>
        <p:nvSpPr>
          <p:cNvPr id="255" name="Google Shape;255;p33"/>
          <p:cNvSpPr txBox="1"/>
          <p:nvPr/>
        </p:nvSpPr>
        <p:spPr>
          <a:xfrm>
            <a:off x="558950" y="804350"/>
            <a:ext cx="6888600" cy="51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Una vez finalizada la creación realizamos lo siguiente:</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4"/>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Configuración de cuenta</a:t>
            </a:r>
            <a:endParaRPr i="1" sz="3600">
              <a:latin typeface="Anton"/>
              <a:ea typeface="Anton"/>
              <a:cs typeface="Anton"/>
              <a:sym typeface="Anton"/>
            </a:endParaRPr>
          </a:p>
        </p:txBody>
      </p:sp>
      <p:pic>
        <p:nvPicPr>
          <p:cNvPr id="261" name="Google Shape;261;p3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62" name="Google Shape;262;p34"/>
          <p:cNvPicPr preferRelativeResize="0"/>
          <p:nvPr/>
        </p:nvPicPr>
        <p:blipFill>
          <a:blip r:embed="rId4">
            <a:alphaModFix/>
          </a:blip>
          <a:stretch>
            <a:fillRect/>
          </a:stretch>
        </p:blipFill>
        <p:spPr>
          <a:xfrm>
            <a:off x="7628225" y="15175"/>
            <a:ext cx="1186525" cy="1186525"/>
          </a:xfrm>
          <a:prstGeom prst="rect">
            <a:avLst/>
          </a:prstGeom>
          <a:noFill/>
          <a:ln>
            <a:noFill/>
          </a:ln>
        </p:spPr>
      </p:pic>
      <p:sp>
        <p:nvSpPr>
          <p:cNvPr id="263" name="Google Shape;263;p34"/>
          <p:cNvSpPr txBox="1"/>
          <p:nvPr/>
        </p:nvSpPr>
        <p:spPr>
          <a:xfrm>
            <a:off x="323275" y="1125500"/>
            <a:ext cx="8491500" cy="225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000">
                <a:solidFill>
                  <a:schemeClr val="dk1"/>
                </a:solidFill>
                <a:highlight>
                  <a:schemeClr val="lt1"/>
                </a:highlight>
                <a:latin typeface="Helvetica Neue"/>
                <a:ea typeface="Helvetica Neue"/>
                <a:cs typeface="Helvetica Neue"/>
                <a:sym typeface="Helvetica Neue"/>
              </a:rPr>
              <a:t>Punto 1</a:t>
            </a:r>
            <a:r>
              <a:rPr lang="en-GB" sz="2000">
                <a:solidFill>
                  <a:schemeClr val="dk1"/>
                </a:solidFill>
                <a:highlight>
                  <a:schemeClr val="lt1"/>
                </a:highlight>
                <a:latin typeface="Helvetica Neue Light"/>
                <a:ea typeface="Helvetica Neue Light"/>
                <a:cs typeface="Helvetica Neue Light"/>
                <a:sym typeface="Helvetica Neue Light"/>
              </a:rPr>
              <a:t>: MongoDB Atlas nos ofrece una seguridad de conexión por IP, esto quiere decir que podemos configurarlo de 2 maneras: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9900FF"/>
              </a:buClr>
              <a:buSzPts val="2000"/>
              <a:buFont typeface="Helvetica Neue Light"/>
              <a:buChar char="➢"/>
            </a:pPr>
            <a:r>
              <a:rPr b="1" lang="en-GB" sz="2000">
                <a:solidFill>
                  <a:schemeClr val="dk1"/>
                </a:solidFill>
                <a:highlight>
                  <a:schemeClr val="lt1"/>
                </a:highlight>
                <a:latin typeface="Helvetica Neue"/>
                <a:ea typeface="Helvetica Neue"/>
                <a:cs typeface="Helvetica Neue"/>
                <a:sym typeface="Helvetica Neue"/>
              </a:rPr>
              <a:t>Add Your Current IP Address</a:t>
            </a:r>
            <a:r>
              <a:rPr lang="en-GB" sz="2000">
                <a:solidFill>
                  <a:schemeClr val="dk1"/>
                </a:solidFill>
                <a:highlight>
                  <a:schemeClr val="lt1"/>
                </a:highlight>
                <a:latin typeface="Helvetica Neue Light"/>
                <a:ea typeface="Helvetica Neue Light"/>
                <a:cs typeface="Helvetica Neue Light"/>
                <a:sym typeface="Helvetica Neue Light"/>
              </a:rPr>
              <a:t>: opción para poner nuestra IP, pero cada vez que cambiemos la PC tenemos que volver a configurar.</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9900FF"/>
              </a:buClr>
              <a:buSzPts val="2000"/>
              <a:buFont typeface="Helvetica Neue Light"/>
              <a:buChar char="➢"/>
            </a:pPr>
            <a:r>
              <a:rPr b="1" lang="en-GB" sz="2000">
                <a:solidFill>
                  <a:schemeClr val="dk1"/>
                </a:solidFill>
                <a:highlight>
                  <a:schemeClr val="lt1"/>
                </a:highlight>
                <a:latin typeface="Helvetica Neue"/>
                <a:ea typeface="Helvetica Neue"/>
                <a:cs typeface="Helvetica Neue"/>
                <a:sym typeface="Helvetica Neue"/>
              </a:rPr>
              <a:t>Add a Different IP Address</a:t>
            </a:r>
            <a:r>
              <a:rPr lang="en-GB" sz="2000">
                <a:solidFill>
                  <a:schemeClr val="dk1"/>
                </a:solidFill>
                <a:highlight>
                  <a:schemeClr val="lt1"/>
                </a:highlight>
                <a:latin typeface="Helvetica Neue Light"/>
                <a:ea typeface="Helvetica Neue Light"/>
                <a:cs typeface="Helvetica Neue Light"/>
                <a:sym typeface="Helvetica Neue Light"/>
              </a:rPr>
              <a:t>: para configurar una IP que permita las conexiones de cualquier PC, podemos colocar la IP 0.0.0.0/0.</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264" name="Google Shape;264;p34"/>
          <p:cNvPicPr preferRelativeResize="0"/>
          <p:nvPr/>
        </p:nvPicPr>
        <p:blipFill>
          <a:blip r:embed="rId5">
            <a:alphaModFix/>
          </a:blip>
          <a:stretch>
            <a:fillRect/>
          </a:stretch>
        </p:blipFill>
        <p:spPr>
          <a:xfrm>
            <a:off x="1468125" y="3398025"/>
            <a:ext cx="5557650" cy="1575650"/>
          </a:xfrm>
          <a:prstGeom prst="rect">
            <a:avLst/>
          </a:prstGeom>
          <a:noFill/>
          <a:ln>
            <a:noFill/>
          </a:ln>
          <a:effectLst>
            <a:outerShdw blurRad="57150" rotWithShape="0" algn="bl" dir="5400000" dist="19050">
              <a:srgbClr val="000000">
                <a:alpha val="50000"/>
              </a:srgbClr>
            </a:outerShdw>
          </a:effectLst>
        </p:spPr>
      </p:pic>
      <p:pic>
        <p:nvPicPr>
          <p:cNvPr id="265" name="Google Shape;265;p34"/>
          <p:cNvPicPr preferRelativeResize="0"/>
          <p:nvPr/>
        </p:nvPicPr>
        <p:blipFill>
          <a:blip r:embed="rId6">
            <a:alphaModFix/>
          </a:blip>
          <a:stretch>
            <a:fillRect/>
          </a:stretch>
        </p:blipFill>
        <p:spPr>
          <a:xfrm>
            <a:off x="807718" y="178074"/>
            <a:ext cx="1311658" cy="934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5"/>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Configuración de cuenta</a:t>
            </a:r>
            <a:endParaRPr i="1" sz="3600">
              <a:latin typeface="Anton"/>
              <a:ea typeface="Anton"/>
              <a:cs typeface="Anton"/>
              <a:sym typeface="Anton"/>
            </a:endParaRPr>
          </a:p>
        </p:txBody>
      </p:sp>
      <p:pic>
        <p:nvPicPr>
          <p:cNvPr id="271" name="Google Shape;271;p3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72" name="Google Shape;272;p35"/>
          <p:cNvPicPr preferRelativeResize="0"/>
          <p:nvPr/>
        </p:nvPicPr>
        <p:blipFill>
          <a:blip r:embed="rId4">
            <a:alphaModFix/>
          </a:blip>
          <a:stretch>
            <a:fillRect/>
          </a:stretch>
        </p:blipFill>
        <p:spPr>
          <a:xfrm>
            <a:off x="7628225" y="15175"/>
            <a:ext cx="1186525" cy="1186525"/>
          </a:xfrm>
          <a:prstGeom prst="rect">
            <a:avLst/>
          </a:prstGeom>
          <a:noFill/>
          <a:ln>
            <a:noFill/>
          </a:ln>
        </p:spPr>
      </p:pic>
      <p:sp>
        <p:nvSpPr>
          <p:cNvPr id="273" name="Google Shape;273;p35"/>
          <p:cNvSpPr txBox="1"/>
          <p:nvPr/>
        </p:nvSpPr>
        <p:spPr>
          <a:xfrm>
            <a:off x="700050" y="1413575"/>
            <a:ext cx="6219900" cy="49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000">
                <a:solidFill>
                  <a:schemeClr val="dk1"/>
                </a:solidFill>
                <a:highlight>
                  <a:schemeClr val="lt1"/>
                </a:highlight>
                <a:latin typeface="Helvetica Neue"/>
                <a:ea typeface="Helvetica Neue"/>
                <a:cs typeface="Helvetica Neue"/>
                <a:sym typeface="Helvetica Neue"/>
              </a:rPr>
              <a:t>Punto 2: </a:t>
            </a:r>
            <a:r>
              <a:rPr lang="en-GB" sz="2000">
                <a:solidFill>
                  <a:schemeClr val="dk1"/>
                </a:solidFill>
                <a:highlight>
                  <a:schemeClr val="lt1"/>
                </a:highlight>
                <a:latin typeface="Helvetica Neue Light"/>
                <a:ea typeface="Helvetica Neue Light"/>
                <a:cs typeface="Helvetica Neue Light"/>
                <a:sym typeface="Helvetica Neue Light"/>
              </a:rPr>
              <a:t>Configuración de usuario de acceso.</a:t>
            </a:r>
            <a:endParaRPr i="1" sz="2000">
              <a:solidFill>
                <a:schemeClr val="dk1"/>
              </a:solidFill>
              <a:highlight>
                <a:schemeClr val="lt1"/>
              </a:highlight>
              <a:latin typeface="Helvetica Neue Light"/>
              <a:ea typeface="Helvetica Neue Light"/>
              <a:cs typeface="Helvetica Neue Light"/>
              <a:sym typeface="Helvetica Neue Light"/>
            </a:endParaRPr>
          </a:p>
        </p:txBody>
      </p:sp>
      <p:pic>
        <p:nvPicPr>
          <p:cNvPr id="274" name="Google Shape;274;p35"/>
          <p:cNvPicPr preferRelativeResize="0"/>
          <p:nvPr/>
        </p:nvPicPr>
        <p:blipFill>
          <a:blip r:embed="rId5">
            <a:alphaModFix/>
          </a:blip>
          <a:stretch>
            <a:fillRect/>
          </a:stretch>
        </p:blipFill>
        <p:spPr>
          <a:xfrm>
            <a:off x="475825" y="272575"/>
            <a:ext cx="1816626" cy="1089967"/>
          </a:xfrm>
          <a:prstGeom prst="rect">
            <a:avLst/>
          </a:prstGeom>
          <a:noFill/>
          <a:ln>
            <a:noFill/>
          </a:ln>
        </p:spPr>
      </p:pic>
      <p:pic>
        <p:nvPicPr>
          <p:cNvPr id="275" name="Google Shape;275;p35"/>
          <p:cNvPicPr preferRelativeResize="0"/>
          <p:nvPr/>
        </p:nvPicPr>
        <p:blipFill>
          <a:blip r:embed="rId6">
            <a:alphaModFix/>
          </a:blip>
          <a:stretch>
            <a:fillRect/>
          </a:stretch>
        </p:blipFill>
        <p:spPr>
          <a:xfrm>
            <a:off x="735350" y="1904075"/>
            <a:ext cx="6696176" cy="3040900"/>
          </a:xfrm>
          <a:prstGeom prst="rect">
            <a:avLst/>
          </a:prstGeom>
          <a:noFill/>
          <a:ln>
            <a:noFill/>
          </a:ln>
          <a:effectLst>
            <a:outerShdw blurRad="57150" rotWithShape="0" algn="bl" dir="5400000" dist="19050">
              <a:srgbClr val="000000">
                <a:alpha val="50000"/>
              </a:srgbClr>
            </a:outerShdw>
          </a:effectLst>
        </p:spPr>
      </p:pic>
      <p:sp>
        <p:nvSpPr>
          <p:cNvPr id="276" name="Google Shape;276;p35"/>
          <p:cNvSpPr/>
          <p:nvPr/>
        </p:nvSpPr>
        <p:spPr>
          <a:xfrm>
            <a:off x="6702850" y="4033475"/>
            <a:ext cx="231600" cy="2658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6"/>
          <p:cNvSpPr txBox="1"/>
          <p:nvPr/>
        </p:nvSpPr>
        <p:spPr>
          <a:xfrm>
            <a:off x="2372575" y="272575"/>
            <a:ext cx="51951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Configuración de cuenta</a:t>
            </a:r>
            <a:endParaRPr i="1" sz="3600">
              <a:latin typeface="Anton"/>
              <a:ea typeface="Anton"/>
              <a:cs typeface="Anton"/>
              <a:sym typeface="Anton"/>
            </a:endParaRPr>
          </a:p>
        </p:txBody>
      </p:sp>
      <p:pic>
        <p:nvPicPr>
          <p:cNvPr id="282" name="Google Shape;282;p3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83" name="Google Shape;283;p36"/>
          <p:cNvPicPr preferRelativeResize="0"/>
          <p:nvPr/>
        </p:nvPicPr>
        <p:blipFill>
          <a:blip r:embed="rId4">
            <a:alphaModFix/>
          </a:blip>
          <a:stretch>
            <a:fillRect/>
          </a:stretch>
        </p:blipFill>
        <p:spPr>
          <a:xfrm>
            <a:off x="7628225" y="15175"/>
            <a:ext cx="1186525" cy="1186525"/>
          </a:xfrm>
          <a:prstGeom prst="rect">
            <a:avLst/>
          </a:prstGeom>
          <a:noFill/>
          <a:ln>
            <a:noFill/>
          </a:ln>
        </p:spPr>
      </p:pic>
      <p:sp>
        <p:nvSpPr>
          <p:cNvPr id="284" name="Google Shape;284;p36"/>
          <p:cNvSpPr txBox="1"/>
          <p:nvPr/>
        </p:nvSpPr>
        <p:spPr>
          <a:xfrm>
            <a:off x="404275" y="1202450"/>
            <a:ext cx="7491600" cy="47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A</a:t>
            </a:r>
            <a:r>
              <a:rPr lang="en-GB" sz="2000">
                <a:solidFill>
                  <a:schemeClr val="dk1"/>
                </a:solidFill>
                <a:highlight>
                  <a:schemeClr val="lt1"/>
                </a:highlight>
                <a:latin typeface="Helvetica Neue Light"/>
                <a:ea typeface="Helvetica Neue Light"/>
                <a:cs typeface="Helvetica Neue Light"/>
                <a:sym typeface="Helvetica Neue Light"/>
              </a:rPr>
              <a:t>l realizar todo lo anterior, va quedando así:</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285" name="Google Shape;285;p36"/>
          <p:cNvPicPr preferRelativeResize="0"/>
          <p:nvPr/>
        </p:nvPicPr>
        <p:blipFill>
          <a:blip r:embed="rId5">
            <a:alphaModFix/>
          </a:blip>
          <a:stretch>
            <a:fillRect/>
          </a:stretch>
        </p:blipFill>
        <p:spPr>
          <a:xfrm>
            <a:off x="230719" y="146307"/>
            <a:ext cx="2248000" cy="1016350"/>
          </a:xfrm>
          <a:prstGeom prst="rect">
            <a:avLst/>
          </a:prstGeom>
          <a:noFill/>
          <a:ln>
            <a:noFill/>
          </a:ln>
        </p:spPr>
      </p:pic>
      <p:pic>
        <p:nvPicPr>
          <p:cNvPr id="286" name="Google Shape;286;p36"/>
          <p:cNvPicPr preferRelativeResize="0"/>
          <p:nvPr/>
        </p:nvPicPr>
        <p:blipFill>
          <a:blip r:embed="rId6">
            <a:alphaModFix/>
          </a:blip>
          <a:stretch>
            <a:fillRect/>
          </a:stretch>
        </p:blipFill>
        <p:spPr>
          <a:xfrm>
            <a:off x="2684675" y="1681250"/>
            <a:ext cx="4361074" cy="3267050"/>
          </a:xfrm>
          <a:prstGeom prst="rect">
            <a:avLst/>
          </a:prstGeom>
          <a:noFill/>
          <a:ln>
            <a:noFill/>
          </a:ln>
          <a:effectLst>
            <a:outerShdw blurRad="57150" rotWithShape="0" algn="bl" dir="5400000" dist="19050">
              <a:srgbClr val="000000">
                <a:alpha val="50000"/>
              </a:srgbClr>
            </a:outerShdw>
          </a:effectLst>
        </p:spPr>
      </p:pic>
      <p:sp>
        <p:nvSpPr>
          <p:cNvPr id="287" name="Google Shape;287;p36"/>
          <p:cNvSpPr/>
          <p:nvPr/>
        </p:nvSpPr>
        <p:spPr>
          <a:xfrm>
            <a:off x="6446525" y="4281250"/>
            <a:ext cx="231600" cy="2658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91" name="Shape 291"/>
        <p:cNvGrpSpPr/>
        <p:nvPr/>
      </p:nvGrpSpPr>
      <p:grpSpPr>
        <a:xfrm>
          <a:off x="0" y="0"/>
          <a:ext cx="0" cy="0"/>
          <a:chOff x="0" y="0"/>
          <a:chExt cx="0" cy="0"/>
        </a:xfrm>
      </p:grpSpPr>
      <p:sp>
        <p:nvSpPr>
          <p:cNvPr id="292" name="Google Shape;292;p37"/>
          <p:cNvSpPr txBox="1"/>
          <p:nvPr/>
        </p:nvSpPr>
        <p:spPr>
          <a:xfrm>
            <a:off x="1398000" y="1165800"/>
            <a:ext cx="6348000" cy="264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M</a:t>
            </a:r>
            <a:r>
              <a:rPr i="1" lang="en-GB" sz="3600">
                <a:solidFill>
                  <a:srgbClr val="121212"/>
                </a:solidFill>
                <a:latin typeface="Anton"/>
                <a:ea typeface="Anton"/>
                <a:cs typeface="Anton"/>
                <a:sym typeface="Anton"/>
              </a:rPr>
              <a:t>ongoDB Atlas con distintos clientes</a:t>
            </a:r>
            <a:endParaRPr i="1" sz="3600">
              <a:solidFill>
                <a:srgbClr val="121212"/>
              </a:solidFill>
              <a:latin typeface="Anton"/>
              <a:ea typeface="Anton"/>
              <a:cs typeface="Anton"/>
              <a:sym typeface="Anton"/>
            </a:endParaRPr>
          </a:p>
        </p:txBody>
      </p:sp>
      <p:pic>
        <p:nvPicPr>
          <p:cNvPr id="293" name="Google Shape;293;p3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8"/>
          <p:cNvSpPr txBox="1"/>
          <p:nvPr/>
        </p:nvSpPr>
        <p:spPr>
          <a:xfrm>
            <a:off x="1998625" y="272575"/>
            <a:ext cx="5569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Opciones </a:t>
            </a:r>
            <a:r>
              <a:rPr i="1" lang="en-GB" sz="3600">
                <a:latin typeface="Anton"/>
                <a:ea typeface="Anton"/>
                <a:cs typeface="Anton"/>
                <a:sym typeface="Anton"/>
              </a:rPr>
              <a:t>de conexión</a:t>
            </a:r>
            <a:endParaRPr i="1" sz="3600">
              <a:latin typeface="Anton"/>
              <a:ea typeface="Anton"/>
              <a:cs typeface="Anton"/>
              <a:sym typeface="Anton"/>
            </a:endParaRPr>
          </a:p>
        </p:txBody>
      </p:sp>
      <p:pic>
        <p:nvPicPr>
          <p:cNvPr id="299" name="Google Shape;299;p3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00" name="Google Shape;300;p38"/>
          <p:cNvPicPr preferRelativeResize="0"/>
          <p:nvPr/>
        </p:nvPicPr>
        <p:blipFill>
          <a:blip r:embed="rId4">
            <a:alphaModFix/>
          </a:blip>
          <a:stretch>
            <a:fillRect/>
          </a:stretch>
        </p:blipFill>
        <p:spPr>
          <a:xfrm>
            <a:off x="7628225" y="15175"/>
            <a:ext cx="1186525" cy="1186525"/>
          </a:xfrm>
          <a:prstGeom prst="rect">
            <a:avLst/>
          </a:prstGeom>
          <a:noFill/>
          <a:ln>
            <a:noFill/>
          </a:ln>
        </p:spPr>
      </p:pic>
      <p:sp>
        <p:nvSpPr>
          <p:cNvPr id="301" name="Google Shape;301;p38"/>
          <p:cNvSpPr txBox="1"/>
          <p:nvPr/>
        </p:nvSpPr>
        <p:spPr>
          <a:xfrm>
            <a:off x="4927950" y="1338375"/>
            <a:ext cx="3902700" cy="33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Después del paso anterior procedemos a obtener la </a:t>
            </a:r>
            <a:r>
              <a:rPr b="1" lang="en-GB" sz="2000">
                <a:solidFill>
                  <a:schemeClr val="dk1"/>
                </a:solidFill>
                <a:highlight>
                  <a:schemeClr val="lt1"/>
                </a:highlight>
                <a:latin typeface="Helvetica Neue"/>
                <a:ea typeface="Helvetica Neue"/>
                <a:cs typeface="Helvetica Neue"/>
                <a:sym typeface="Helvetica Neue"/>
              </a:rPr>
              <a:t>cadena de conexión</a:t>
            </a:r>
            <a:r>
              <a:rPr lang="en-GB" sz="2000">
                <a:solidFill>
                  <a:schemeClr val="dk1"/>
                </a:solidFill>
                <a:highlight>
                  <a:schemeClr val="lt1"/>
                </a:highlight>
                <a:latin typeface="Helvetica Neue Light"/>
                <a:ea typeface="Helvetica Neue Light"/>
                <a:cs typeface="Helvetica Neue Light"/>
                <a:sym typeface="Helvetica Neue Light"/>
              </a:rPr>
              <a:t>.</a:t>
            </a:r>
            <a:r>
              <a:rPr lang="en-GB" sz="2000">
                <a:solidFill>
                  <a:schemeClr val="dk1"/>
                </a:solidFill>
                <a:highlight>
                  <a:schemeClr val="lt1"/>
                </a:highlight>
                <a:latin typeface="Helvetica Neue Light"/>
                <a:ea typeface="Helvetica Neue Light"/>
                <a:cs typeface="Helvetica Neue Light"/>
                <a:sym typeface="Helvetica Neue Light"/>
              </a:rPr>
              <a:t> Nos aparecerán 3 opciones, de las cuales seleccionaremos una c</a:t>
            </a:r>
            <a:r>
              <a:rPr lang="en-GB" sz="2000">
                <a:solidFill>
                  <a:schemeClr val="dk1"/>
                </a:solidFill>
                <a:highlight>
                  <a:schemeClr val="lt1"/>
                </a:highlight>
                <a:latin typeface="Helvetica Neue Light"/>
                <a:ea typeface="Helvetica Neue Light"/>
                <a:cs typeface="Helvetica Neue Light"/>
                <a:sym typeface="Helvetica Neue Light"/>
              </a:rPr>
              <a:t>onexión mediante:</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FF0000"/>
              </a:buClr>
              <a:buSzPts val="2000"/>
              <a:buFont typeface="Helvetica Neue"/>
              <a:buAutoNum type="arabicPeriod"/>
            </a:pPr>
            <a:r>
              <a:rPr b="1" lang="en-GB" sz="2000">
                <a:solidFill>
                  <a:schemeClr val="dk1"/>
                </a:solidFill>
                <a:highlight>
                  <a:schemeClr val="lt1"/>
                </a:highlight>
                <a:latin typeface="Helvetica Neue"/>
                <a:ea typeface="Helvetica Neue"/>
                <a:cs typeface="Helvetica Neue"/>
                <a:sym typeface="Helvetica Neue"/>
              </a:rPr>
              <a:t>Mongo CLI</a:t>
            </a:r>
            <a:endParaRPr b="1" sz="20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FF0000"/>
              </a:buClr>
              <a:buSzPts val="2000"/>
              <a:buFont typeface="Helvetica Neue"/>
              <a:buAutoNum type="arabicPeriod"/>
            </a:pPr>
            <a:r>
              <a:rPr b="1" lang="en-GB" sz="2000">
                <a:solidFill>
                  <a:schemeClr val="dk1"/>
                </a:solidFill>
                <a:highlight>
                  <a:schemeClr val="lt1"/>
                </a:highlight>
                <a:latin typeface="Helvetica Neue"/>
                <a:ea typeface="Helvetica Neue"/>
                <a:cs typeface="Helvetica Neue"/>
                <a:sym typeface="Helvetica Neue"/>
              </a:rPr>
              <a:t>Node.js</a:t>
            </a:r>
            <a:endParaRPr b="1" sz="20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FF0000"/>
              </a:buClr>
              <a:buSzPts val="2000"/>
              <a:buFont typeface="Helvetica Neue"/>
              <a:buAutoNum type="arabicPeriod"/>
            </a:pPr>
            <a:r>
              <a:rPr b="1" lang="en-GB" sz="2000">
                <a:solidFill>
                  <a:schemeClr val="dk1"/>
                </a:solidFill>
                <a:highlight>
                  <a:schemeClr val="lt1"/>
                </a:highlight>
                <a:latin typeface="Helvetica Neue"/>
                <a:ea typeface="Helvetica Neue"/>
                <a:cs typeface="Helvetica Neue"/>
                <a:sym typeface="Helvetica Neue"/>
              </a:rPr>
              <a:t>Mongo Compass GUI</a:t>
            </a:r>
            <a:endParaRPr b="1" sz="2000">
              <a:solidFill>
                <a:schemeClr val="dk1"/>
              </a:solidFill>
              <a:highlight>
                <a:schemeClr val="lt1"/>
              </a:highlight>
              <a:latin typeface="Helvetica Neue"/>
              <a:ea typeface="Helvetica Neue"/>
              <a:cs typeface="Helvetica Neue"/>
              <a:sym typeface="Helvetica Neue"/>
            </a:endParaRPr>
          </a:p>
        </p:txBody>
      </p:sp>
      <p:pic>
        <p:nvPicPr>
          <p:cNvPr id="302" name="Google Shape;302;p38"/>
          <p:cNvPicPr preferRelativeResize="0"/>
          <p:nvPr/>
        </p:nvPicPr>
        <p:blipFill>
          <a:blip r:embed="rId5">
            <a:alphaModFix/>
          </a:blip>
          <a:stretch>
            <a:fillRect/>
          </a:stretch>
        </p:blipFill>
        <p:spPr>
          <a:xfrm>
            <a:off x="663775" y="60525"/>
            <a:ext cx="1334850" cy="1305431"/>
          </a:xfrm>
          <a:prstGeom prst="rect">
            <a:avLst/>
          </a:prstGeom>
          <a:noFill/>
          <a:ln>
            <a:noFill/>
          </a:ln>
        </p:spPr>
      </p:pic>
      <p:pic>
        <p:nvPicPr>
          <p:cNvPr id="303" name="Google Shape;303;p38"/>
          <p:cNvPicPr preferRelativeResize="0"/>
          <p:nvPr/>
        </p:nvPicPr>
        <p:blipFill>
          <a:blip r:embed="rId6">
            <a:alphaModFix/>
          </a:blip>
          <a:stretch>
            <a:fillRect/>
          </a:stretch>
        </p:blipFill>
        <p:spPr>
          <a:xfrm>
            <a:off x="271325" y="1430300"/>
            <a:ext cx="4521099" cy="3423200"/>
          </a:xfrm>
          <a:prstGeom prst="rect">
            <a:avLst/>
          </a:prstGeom>
          <a:noFill/>
          <a:ln>
            <a:noFill/>
          </a:ln>
          <a:effectLst>
            <a:outerShdw blurRad="57150" rotWithShape="0" algn="bl" dir="5400000" dist="19050">
              <a:srgbClr val="000000">
                <a:alpha val="50000"/>
              </a:srgbClr>
            </a:outerShdw>
          </a:effectLst>
        </p:spPr>
      </p:pic>
      <p:sp>
        <p:nvSpPr>
          <p:cNvPr id="304" name="Google Shape;304;p38"/>
          <p:cNvSpPr txBox="1"/>
          <p:nvPr/>
        </p:nvSpPr>
        <p:spPr>
          <a:xfrm>
            <a:off x="3638975" y="27762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rgbClr val="FF0000"/>
                </a:solidFill>
              </a:rPr>
              <a:t>1</a:t>
            </a:r>
            <a:endParaRPr b="1" sz="2100">
              <a:solidFill>
                <a:srgbClr val="FF0000"/>
              </a:solidFill>
            </a:endParaRPr>
          </a:p>
        </p:txBody>
      </p:sp>
      <p:sp>
        <p:nvSpPr>
          <p:cNvPr id="305" name="Google Shape;305;p38"/>
          <p:cNvSpPr txBox="1"/>
          <p:nvPr/>
        </p:nvSpPr>
        <p:spPr>
          <a:xfrm>
            <a:off x="3638975" y="32796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rgbClr val="FF0000"/>
                </a:solidFill>
              </a:rPr>
              <a:t>2</a:t>
            </a:r>
            <a:endParaRPr b="1" sz="2100">
              <a:solidFill>
                <a:srgbClr val="FF0000"/>
              </a:solidFill>
            </a:endParaRPr>
          </a:p>
        </p:txBody>
      </p:sp>
      <p:sp>
        <p:nvSpPr>
          <p:cNvPr id="306" name="Google Shape;306;p38"/>
          <p:cNvSpPr txBox="1"/>
          <p:nvPr/>
        </p:nvSpPr>
        <p:spPr>
          <a:xfrm>
            <a:off x="3638975" y="37875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rgbClr val="FF0000"/>
                </a:solidFill>
              </a:rPr>
              <a:t>3</a:t>
            </a:r>
            <a:endParaRPr b="1" sz="2100">
              <a:solidFill>
                <a:srgbClr val="FF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9"/>
          <p:cNvPicPr preferRelativeResize="0"/>
          <p:nvPr/>
        </p:nvPicPr>
        <p:blipFill>
          <a:blip r:embed="rId3">
            <a:alphaModFix/>
          </a:blip>
          <a:stretch>
            <a:fillRect/>
          </a:stretch>
        </p:blipFill>
        <p:spPr>
          <a:xfrm>
            <a:off x="333613" y="1070738"/>
            <a:ext cx="4607366" cy="3801524"/>
          </a:xfrm>
          <a:prstGeom prst="rect">
            <a:avLst/>
          </a:prstGeom>
          <a:noFill/>
          <a:ln>
            <a:noFill/>
          </a:ln>
          <a:effectLst>
            <a:outerShdw blurRad="57150" rotWithShape="0" algn="bl" dir="5400000" dist="19050">
              <a:srgbClr val="000000">
                <a:alpha val="50000"/>
              </a:srgbClr>
            </a:outerShdw>
          </a:effectLst>
        </p:spPr>
      </p:pic>
      <p:sp>
        <p:nvSpPr>
          <p:cNvPr id="312" name="Google Shape;312;p39"/>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Cliente Mongo Shell</a:t>
            </a:r>
            <a:endParaRPr i="1" sz="3600">
              <a:latin typeface="Anton"/>
              <a:ea typeface="Anton"/>
              <a:cs typeface="Anton"/>
              <a:sym typeface="Anton"/>
            </a:endParaRPr>
          </a:p>
        </p:txBody>
      </p:sp>
      <p:pic>
        <p:nvPicPr>
          <p:cNvPr id="313" name="Google Shape;313;p39"/>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314" name="Google Shape;314;p39"/>
          <p:cNvPicPr preferRelativeResize="0"/>
          <p:nvPr/>
        </p:nvPicPr>
        <p:blipFill>
          <a:blip r:embed="rId5">
            <a:alphaModFix/>
          </a:blip>
          <a:stretch>
            <a:fillRect/>
          </a:stretch>
        </p:blipFill>
        <p:spPr>
          <a:xfrm>
            <a:off x="7628225" y="15175"/>
            <a:ext cx="1186525" cy="1186525"/>
          </a:xfrm>
          <a:prstGeom prst="rect">
            <a:avLst/>
          </a:prstGeom>
          <a:noFill/>
          <a:ln>
            <a:noFill/>
          </a:ln>
        </p:spPr>
      </p:pic>
      <p:sp>
        <p:nvSpPr>
          <p:cNvPr id="315" name="Google Shape;315;p39"/>
          <p:cNvSpPr txBox="1"/>
          <p:nvPr/>
        </p:nvSpPr>
        <p:spPr>
          <a:xfrm>
            <a:off x="5094850" y="1130850"/>
            <a:ext cx="3483000" cy="385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Si elegimos la </a:t>
            </a:r>
            <a:r>
              <a:rPr b="1" lang="en-GB" sz="2000">
                <a:solidFill>
                  <a:schemeClr val="dk1"/>
                </a:solidFill>
                <a:highlight>
                  <a:schemeClr val="lt1"/>
                </a:highlight>
                <a:latin typeface="Helvetica Neue"/>
                <a:ea typeface="Helvetica Neue"/>
                <a:cs typeface="Helvetica Neue"/>
                <a:sym typeface="Helvetica Neue"/>
              </a:rPr>
              <a:t>opción 1</a:t>
            </a:r>
            <a:r>
              <a:rPr lang="en-GB" sz="2000">
                <a:solidFill>
                  <a:schemeClr val="dk1"/>
                </a:solidFill>
                <a:highlight>
                  <a:schemeClr val="lt1"/>
                </a:highlight>
                <a:latin typeface="Helvetica Neue Light"/>
                <a:ea typeface="Helvetica Neue Light"/>
                <a:cs typeface="Helvetica Neue Light"/>
                <a:sym typeface="Helvetica Neue Light"/>
              </a:rPr>
              <a:t> obtendremos el string de conexión para vincular la base nube con el cliente CLI </a:t>
            </a:r>
            <a:r>
              <a:rPr b="1" lang="en-GB" sz="2000">
                <a:solidFill>
                  <a:schemeClr val="dk1"/>
                </a:solidFill>
                <a:highlight>
                  <a:schemeClr val="lt1"/>
                </a:highlight>
                <a:latin typeface="Helvetica Neue"/>
                <a:ea typeface="Helvetica Neue"/>
                <a:cs typeface="Helvetica Neue"/>
                <a:sym typeface="Helvetica Neue"/>
              </a:rPr>
              <a:t>Mongo Shell</a:t>
            </a:r>
            <a:r>
              <a:rPr lang="en-GB" sz="20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rgbClr val="9900FF"/>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solidFill>
                  <a:srgbClr val="9900FF"/>
                </a:solidFill>
                <a:highlight>
                  <a:schemeClr val="lt1"/>
                </a:highlight>
                <a:latin typeface="Helvetica Neue Light"/>
                <a:ea typeface="Helvetica Neue Light"/>
                <a:cs typeface="Helvetica Neue Light"/>
                <a:sym typeface="Helvetica Neue Light"/>
              </a:rPr>
              <a:t>mongo "mongodb+srv://cluster0.nfdif.mongodb.net/myFirstDatabase" --username daniel</a:t>
            </a:r>
            <a:endParaRPr sz="1800">
              <a:solidFill>
                <a:srgbClr val="9900FF"/>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sp>
        <p:nvSpPr>
          <p:cNvPr id="316" name="Google Shape;316;p39"/>
          <p:cNvSpPr/>
          <p:nvPr/>
        </p:nvSpPr>
        <p:spPr>
          <a:xfrm>
            <a:off x="560675" y="4005325"/>
            <a:ext cx="4380300" cy="369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39"/>
          <p:cNvPicPr preferRelativeResize="0"/>
          <p:nvPr/>
        </p:nvPicPr>
        <p:blipFill>
          <a:blip r:embed="rId6">
            <a:alphaModFix/>
          </a:blip>
          <a:stretch>
            <a:fillRect/>
          </a:stretch>
        </p:blipFill>
        <p:spPr>
          <a:xfrm>
            <a:off x="200400" y="255600"/>
            <a:ext cx="2193874" cy="655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40"/>
          <p:cNvPicPr preferRelativeResize="0"/>
          <p:nvPr/>
        </p:nvPicPr>
        <p:blipFill>
          <a:blip r:embed="rId3">
            <a:alphaModFix/>
          </a:blip>
          <a:stretch>
            <a:fillRect/>
          </a:stretch>
        </p:blipFill>
        <p:spPr>
          <a:xfrm>
            <a:off x="1004708" y="1187975"/>
            <a:ext cx="7134584" cy="3802326"/>
          </a:xfrm>
          <a:prstGeom prst="rect">
            <a:avLst/>
          </a:prstGeom>
          <a:noFill/>
          <a:ln>
            <a:noFill/>
          </a:ln>
        </p:spPr>
      </p:pic>
      <p:sp>
        <p:nvSpPr>
          <p:cNvPr id="323" name="Google Shape;323;p40"/>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Cliente Mongo Shell</a:t>
            </a:r>
            <a:endParaRPr i="1" sz="3600">
              <a:solidFill>
                <a:schemeClr val="dk1"/>
              </a:solidFill>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324" name="Google Shape;324;p40"/>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325" name="Google Shape;325;p40"/>
          <p:cNvPicPr preferRelativeResize="0"/>
          <p:nvPr/>
        </p:nvPicPr>
        <p:blipFill>
          <a:blip r:embed="rId5">
            <a:alphaModFix/>
          </a:blip>
          <a:stretch>
            <a:fillRect/>
          </a:stretch>
        </p:blipFill>
        <p:spPr>
          <a:xfrm>
            <a:off x="200400" y="255600"/>
            <a:ext cx="2193874" cy="655200"/>
          </a:xfrm>
          <a:prstGeom prst="rect">
            <a:avLst/>
          </a:prstGeom>
          <a:noFill/>
          <a:ln>
            <a:noFill/>
          </a:ln>
        </p:spPr>
      </p:pic>
      <p:pic>
        <p:nvPicPr>
          <p:cNvPr id="326" name="Google Shape;326;p40"/>
          <p:cNvPicPr preferRelativeResize="0"/>
          <p:nvPr/>
        </p:nvPicPr>
        <p:blipFill>
          <a:blip r:embed="rId6">
            <a:alphaModFix/>
          </a:blip>
          <a:stretch>
            <a:fillRect/>
          </a:stretch>
        </p:blipFill>
        <p:spPr>
          <a:xfrm>
            <a:off x="7628225" y="15175"/>
            <a:ext cx="1186525" cy="1186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1"/>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Cliente Node.js</a:t>
            </a:r>
            <a:endParaRPr i="1" sz="3600">
              <a:latin typeface="Anton"/>
              <a:ea typeface="Anton"/>
              <a:cs typeface="Anton"/>
              <a:sym typeface="Anton"/>
            </a:endParaRPr>
          </a:p>
        </p:txBody>
      </p:sp>
      <p:pic>
        <p:nvPicPr>
          <p:cNvPr id="332" name="Google Shape;332;p4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33" name="Google Shape;333;p41"/>
          <p:cNvPicPr preferRelativeResize="0"/>
          <p:nvPr/>
        </p:nvPicPr>
        <p:blipFill>
          <a:blip r:embed="rId4">
            <a:alphaModFix/>
          </a:blip>
          <a:stretch>
            <a:fillRect/>
          </a:stretch>
        </p:blipFill>
        <p:spPr>
          <a:xfrm>
            <a:off x="7628225" y="15175"/>
            <a:ext cx="1186525" cy="1186525"/>
          </a:xfrm>
          <a:prstGeom prst="rect">
            <a:avLst/>
          </a:prstGeom>
          <a:noFill/>
          <a:ln>
            <a:noFill/>
          </a:ln>
        </p:spPr>
      </p:pic>
      <p:sp>
        <p:nvSpPr>
          <p:cNvPr id="334" name="Google Shape;334;p41"/>
          <p:cNvSpPr txBox="1"/>
          <p:nvPr/>
        </p:nvSpPr>
        <p:spPr>
          <a:xfrm>
            <a:off x="5542050" y="1283250"/>
            <a:ext cx="3272700" cy="337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Si elegimos la </a:t>
            </a:r>
            <a:r>
              <a:rPr b="1" lang="en-GB" sz="2000">
                <a:solidFill>
                  <a:schemeClr val="dk1"/>
                </a:solidFill>
                <a:highlight>
                  <a:schemeClr val="lt1"/>
                </a:highlight>
                <a:latin typeface="Helvetica Neue"/>
                <a:ea typeface="Helvetica Neue"/>
                <a:cs typeface="Helvetica Neue"/>
                <a:sym typeface="Helvetica Neue"/>
              </a:rPr>
              <a:t>opción 2</a:t>
            </a:r>
            <a:r>
              <a:rPr lang="en-GB" sz="2000">
                <a:solidFill>
                  <a:schemeClr val="dk1"/>
                </a:solidFill>
                <a:highlight>
                  <a:schemeClr val="lt1"/>
                </a:highlight>
                <a:latin typeface="Helvetica Neue Light"/>
                <a:ea typeface="Helvetica Neue Light"/>
                <a:cs typeface="Helvetica Neue Light"/>
                <a:sym typeface="Helvetica Neue Light"/>
              </a:rPr>
              <a:t> obtendremos el string de conexión para vincular la base nube con </a:t>
            </a:r>
            <a:r>
              <a:rPr b="1" lang="en-GB" sz="2000">
                <a:solidFill>
                  <a:schemeClr val="dk1"/>
                </a:solidFill>
                <a:highlight>
                  <a:schemeClr val="lt1"/>
                </a:highlight>
                <a:latin typeface="Helvetica Neue"/>
                <a:ea typeface="Helvetica Neue"/>
                <a:cs typeface="Helvetica Neue"/>
                <a:sym typeface="Helvetica Neue"/>
              </a:rPr>
              <a:t>Node.js</a:t>
            </a:r>
            <a:r>
              <a:rPr lang="en-GB" sz="20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solidFill>
                  <a:srgbClr val="9900FF"/>
                </a:solidFill>
                <a:highlight>
                  <a:schemeClr val="lt1"/>
                </a:highlight>
                <a:latin typeface="Helvetica Neue Light"/>
                <a:ea typeface="Helvetica Neue Light"/>
                <a:cs typeface="Helvetica Neue Light"/>
                <a:sym typeface="Helvetica Neue Light"/>
              </a:rPr>
              <a:t>mongodb+srv://daniel:&lt;password&gt;@cluster0.nfdif.mongodb.net/myFirstDatabase?retryWrites=true&amp;w=majority</a:t>
            </a:r>
            <a:endParaRPr sz="1800">
              <a:solidFill>
                <a:srgbClr val="9900FF"/>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335" name="Google Shape;335;p41"/>
          <p:cNvPicPr preferRelativeResize="0"/>
          <p:nvPr/>
        </p:nvPicPr>
        <p:blipFill>
          <a:blip r:embed="rId5">
            <a:alphaModFix/>
          </a:blip>
          <a:stretch>
            <a:fillRect/>
          </a:stretch>
        </p:blipFill>
        <p:spPr>
          <a:xfrm>
            <a:off x="304800" y="1188775"/>
            <a:ext cx="5135575" cy="3705401"/>
          </a:xfrm>
          <a:prstGeom prst="rect">
            <a:avLst/>
          </a:prstGeom>
          <a:noFill/>
          <a:ln>
            <a:noFill/>
          </a:ln>
          <a:effectLst>
            <a:outerShdw blurRad="57150" rotWithShape="0" algn="bl" dir="5400000" dist="19050">
              <a:srgbClr val="000000">
                <a:alpha val="50000"/>
              </a:srgbClr>
            </a:outerShdw>
          </a:effectLst>
        </p:spPr>
      </p:pic>
      <p:pic>
        <p:nvPicPr>
          <p:cNvPr id="336" name="Google Shape;336;p41"/>
          <p:cNvPicPr preferRelativeResize="0"/>
          <p:nvPr/>
        </p:nvPicPr>
        <p:blipFill>
          <a:blip r:embed="rId6">
            <a:alphaModFix/>
          </a:blip>
          <a:stretch>
            <a:fillRect/>
          </a:stretch>
        </p:blipFill>
        <p:spPr>
          <a:xfrm>
            <a:off x="200400" y="255600"/>
            <a:ext cx="2193875" cy="655850"/>
          </a:xfrm>
          <a:prstGeom prst="rect">
            <a:avLst/>
          </a:prstGeom>
          <a:noFill/>
          <a:ln>
            <a:noFill/>
          </a:ln>
        </p:spPr>
      </p:pic>
      <p:sp>
        <p:nvSpPr>
          <p:cNvPr id="337" name="Google Shape;337;p41"/>
          <p:cNvSpPr/>
          <p:nvPr/>
        </p:nvSpPr>
        <p:spPr>
          <a:xfrm>
            <a:off x="638425" y="3478425"/>
            <a:ext cx="4666500" cy="429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 name="Shape 68"/>
        <p:cNvGrpSpPr/>
        <p:nvPr/>
      </p:nvGrpSpPr>
      <p:grpSpPr>
        <a:xfrm>
          <a:off x="0" y="0"/>
          <a:ext cx="0" cy="0"/>
          <a:chOff x="0" y="0"/>
          <a:chExt cx="0" cy="0"/>
        </a:xfrm>
      </p:grpSpPr>
      <p:sp>
        <p:nvSpPr>
          <p:cNvPr id="69" name="Google Shape;69;p15"/>
          <p:cNvSpPr/>
          <p:nvPr/>
        </p:nvSpPr>
        <p:spPr>
          <a:xfrm>
            <a:off x="3609625"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1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1" name="Google Shape;71;p15"/>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21</a:t>
            </a:r>
            <a:endParaRPr>
              <a:latin typeface="Helvetica Neue"/>
              <a:ea typeface="Helvetica Neue"/>
              <a:cs typeface="Helvetica Neue"/>
              <a:sym typeface="Helvetica Neue"/>
            </a:endParaRPr>
          </a:p>
        </p:txBody>
      </p:sp>
      <p:sp>
        <p:nvSpPr>
          <p:cNvPr id="73" name="Google Shape;73;p15"/>
          <p:cNvSpPr txBox="1"/>
          <p:nvPr/>
        </p:nvSpPr>
        <p:spPr>
          <a:xfrm>
            <a:off x="3695075" y="1758000"/>
            <a:ext cx="20133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highlight>
                  <a:schemeClr val="lt1"/>
                </a:highlight>
              </a:rPr>
              <a:t>DBaaS y Node.js</a:t>
            </a:r>
            <a:endParaRPr b="1" sz="1200">
              <a:latin typeface="Helvetica Neue"/>
              <a:ea typeface="Helvetica Neue"/>
              <a:cs typeface="Helvetica Neue"/>
              <a:sym typeface="Helvetica Neue"/>
            </a:endParaRPr>
          </a:p>
        </p:txBody>
      </p:sp>
      <p:pic>
        <p:nvPicPr>
          <p:cNvPr id="74" name="Google Shape;74;p15"/>
          <p:cNvPicPr preferRelativeResize="0"/>
          <p:nvPr/>
        </p:nvPicPr>
        <p:blipFill>
          <a:blip r:embed="rId4">
            <a:alphaModFix/>
          </a:blip>
          <a:stretch>
            <a:fillRect/>
          </a:stretch>
        </p:blipFill>
        <p:spPr>
          <a:xfrm>
            <a:off x="5276200" y="1391289"/>
            <a:ext cx="196500" cy="196500"/>
          </a:xfrm>
          <a:prstGeom prst="rect">
            <a:avLst/>
          </a:prstGeom>
          <a:noFill/>
          <a:ln>
            <a:noFill/>
          </a:ln>
        </p:spPr>
      </p:pic>
      <p:sp>
        <p:nvSpPr>
          <p:cNvPr id="75" name="Google Shape;75;p15"/>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20</a:t>
            </a:r>
            <a:endParaRPr>
              <a:latin typeface="Helvetica Neue"/>
              <a:ea typeface="Helvetica Neue"/>
              <a:cs typeface="Helvetica Neue"/>
              <a:sym typeface="Helvetica Neue"/>
            </a:endParaRPr>
          </a:p>
        </p:txBody>
      </p:sp>
      <p:sp>
        <p:nvSpPr>
          <p:cNvPr id="77" name="Google Shape;77;p15"/>
          <p:cNvSpPr txBox="1"/>
          <p:nvPr/>
        </p:nvSpPr>
        <p:spPr>
          <a:xfrm>
            <a:off x="1320525" y="1758000"/>
            <a:ext cx="20622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highlight>
                  <a:schemeClr val="lt1"/>
                </a:highlight>
              </a:rPr>
              <a:t>MongoDB y Node.js</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p:txBody>
      </p:sp>
      <p:cxnSp>
        <p:nvCxnSpPr>
          <p:cNvPr id="78" name="Google Shape;78;p15"/>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9" name="Google Shape;79;p15"/>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0" name="Google Shape;80;p15"/>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1" name="Google Shape;81;p15"/>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82" name="Google Shape;82;p15"/>
          <p:cNvPicPr preferRelativeResize="0"/>
          <p:nvPr/>
        </p:nvPicPr>
        <p:blipFill>
          <a:blip r:embed="rId4">
            <a:alphaModFix/>
          </a:blip>
          <a:stretch>
            <a:fillRect/>
          </a:stretch>
        </p:blipFill>
        <p:spPr>
          <a:xfrm>
            <a:off x="2966250" y="1391289"/>
            <a:ext cx="196500" cy="196500"/>
          </a:xfrm>
          <a:prstGeom prst="rect">
            <a:avLst/>
          </a:prstGeom>
          <a:noFill/>
          <a:ln>
            <a:noFill/>
          </a:ln>
        </p:spPr>
      </p:pic>
      <p:sp>
        <p:nvSpPr>
          <p:cNvPr id="83" name="Google Shape;83;p15"/>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4" name="Google Shape;84;p15"/>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22</a:t>
            </a:r>
            <a:endParaRPr>
              <a:latin typeface="Helvetica Neue"/>
              <a:ea typeface="Helvetica Neue"/>
              <a:cs typeface="Helvetica Neue"/>
              <a:sym typeface="Helvetica Neue"/>
            </a:endParaRPr>
          </a:p>
        </p:txBody>
      </p:sp>
      <p:sp>
        <p:nvSpPr>
          <p:cNvPr id="86" name="Google Shape;86;p15"/>
          <p:cNvSpPr txBox="1"/>
          <p:nvPr/>
        </p:nvSpPr>
        <p:spPr>
          <a:xfrm>
            <a:off x="6070550" y="1758000"/>
            <a:ext cx="2157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highlight>
                  <a:schemeClr val="lt1"/>
                </a:highlight>
              </a:rPr>
              <a:t>Diseño de mock de datos</a:t>
            </a:r>
            <a:endParaRPr b="1" sz="1200">
              <a:latin typeface="Helvetica Neue"/>
              <a:ea typeface="Helvetica Neue"/>
              <a:cs typeface="Helvetica Neue"/>
              <a:sym typeface="Helvetica Neue"/>
            </a:endParaRPr>
          </a:p>
        </p:txBody>
      </p:sp>
      <p:cxnSp>
        <p:nvCxnSpPr>
          <p:cNvPr id="87" name="Google Shape;87;p15"/>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8" name="Google Shape;88;p15"/>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9" name="Google Shape;89;p15"/>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0" name="Google Shape;90;p15"/>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91" name="Google Shape;91;p15"/>
          <p:cNvPicPr preferRelativeResize="0"/>
          <p:nvPr/>
        </p:nvPicPr>
        <p:blipFill>
          <a:blip r:embed="rId4">
            <a:alphaModFix/>
          </a:blip>
          <a:stretch>
            <a:fillRect/>
          </a:stretch>
        </p:blipFill>
        <p:spPr>
          <a:xfrm>
            <a:off x="7733250" y="1391289"/>
            <a:ext cx="196500" cy="196500"/>
          </a:xfrm>
          <a:prstGeom prst="rect">
            <a:avLst/>
          </a:prstGeom>
          <a:noFill/>
          <a:ln>
            <a:noFill/>
          </a:ln>
        </p:spPr>
      </p:pic>
      <p:sp>
        <p:nvSpPr>
          <p:cNvPr id="92" name="Google Shape;92;p15"/>
          <p:cNvSpPr txBox="1"/>
          <p:nvPr/>
        </p:nvSpPr>
        <p:spPr>
          <a:xfrm>
            <a:off x="1398000" y="2320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2"/>
          <p:cNvPicPr preferRelativeResize="0"/>
          <p:nvPr/>
        </p:nvPicPr>
        <p:blipFill>
          <a:blip r:embed="rId3">
            <a:alphaModFix/>
          </a:blip>
          <a:stretch>
            <a:fillRect/>
          </a:stretch>
        </p:blipFill>
        <p:spPr>
          <a:xfrm>
            <a:off x="1004708" y="1187975"/>
            <a:ext cx="7134584" cy="3802326"/>
          </a:xfrm>
          <a:prstGeom prst="rect">
            <a:avLst/>
          </a:prstGeom>
          <a:noFill/>
          <a:ln>
            <a:noFill/>
          </a:ln>
          <a:effectLst>
            <a:outerShdw blurRad="57150" rotWithShape="0" algn="bl" dir="5400000" dist="19050">
              <a:srgbClr val="000000">
                <a:alpha val="50000"/>
              </a:srgbClr>
            </a:outerShdw>
          </a:effectLst>
        </p:spPr>
      </p:pic>
      <p:sp>
        <p:nvSpPr>
          <p:cNvPr id="343" name="Google Shape;343;p42"/>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Cliente Node.js</a:t>
            </a:r>
            <a:endParaRPr i="1" sz="3600">
              <a:solidFill>
                <a:schemeClr val="dk1"/>
              </a:solidFill>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344" name="Google Shape;344;p42"/>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345" name="Google Shape;345;p42"/>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346" name="Google Shape;346;p42"/>
          <p:cNvPicPr preferRelativeResize="0"/>
          <p:nvPr/>
        </p:nvPicPr>
        <p:blipFill>
          <a:blip r:embed="rId6">
            <a:alphaModFix/>
          </a:blip>
          <a:stretch>
            <a:fillRect/>
          </a:stretch>
        </p:blipFill>
        <p:spPr>
          <a:xfrm>
            <a:off x="200400" y="255600"/>
            <a:ext cx="2193875" cy="655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3"/>
          <p:cNvPicPr preferRelativeResize="0"/>
          <p:nvPr/>
        </p:nvPicPr>
        <p:blipFill>
          <a:blip r:embed="rId3">
            <a:alphaModFix/>
          </a:blip>
          <a:stretch>
            <a:fillRect/>
          </a:stretch>
        </p:blipFill>
        <p:spPr>
          <a:xfrm>
            <a:off x="331650" y="1130850"/>
            <a:ext cx="4788576" cy="3771547"/>
          </a:xfrm>
          <a:prstGeom prst="rect">
            <a:avLst/>
          </a:prstGeom>
          <a:noFill/>
          <a:ln>
            <a:noFill/>
          </a:ln>
          <a:effectLst>
            <a:outerShdw blurRad="57150" rotWithShape="0" algn="bl" dir="5400000" dist="19050">
              <a:srgbClr val="000000">
                <a:alpha val="50000"/>
              </a:srgbClr>
            </a:outerShdw>
          </a:effectLst>
        </p:spPr>
      </p:pic>
      <p:pic>
        <p:nvPicPr>
          <p:cNvPr id="352" name="Google Shape;352;p43"/>
          <p:cNvPicPr preferRelativeResize="0"/>
          <p:nvPr/>
        </p:nvPicPr>
        <p:blipFill>
          <a:blip r:embed="rId4">
            <a:alphaModFix/>
          </a:blip>
          <a:stretch>
            <a:fillRect/>
          </a:stretch>
        </p:blipFill>
        <p:spPr>
          <a:xfrm>
            <a:off x="200400" y="272575"/>
            <a:ext cx="2193875" cy="655200"/>
          </a:xfrm>
          <a:prstGeom prst="rect">
            <a:avLst/>
          </a:prstGeom>
          <a:noFill/>
          <a:ln>
            <a:noFill/>
          </a:ln>
        </p:spPr>
      </p:pic>
      <p:sp>
        <p:nvSpPr>
          <p:cNvPr id="353" name="Google Shape;353;p43"/>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Cliente Mongo Compass</a:t>
            </a:r>
            <a:endParaRPr i="1" sz="3600">
              <a:solidFill>
                <a:schemeClr val="dk1"/>
              </a:solidFill>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354" name="Google Shape;354;p43"/>
          <p:cNvPicPr preferRelativeResize="0"/>
          <p:nvPr/>
        </p:nvPicPr>
        <p:blipFill>
          <a:blip r:embed="rId5">
            <a:alphaModFix/>
          </a:blip>
          <a:stretch>
            <a:fillRect/>
          </a:stretch>
        </p:blipFill>
        <p:spPr>
          <a:xfrm>
            <a:off x="7567925" y="4659625"/>
            <a:ext cx="1186526" cy="330675"/>
          </a:xfrm>
          <a:prstGeom prst="rect">
            <a:avLst/>
          </a:prstGeom>
          <a:noFill/>
          <a:ln>
            <a:noFill/>
          </a:ln>
        </p:spPr>
      </p:pic>
      <p:pic>
        <p:nvPicPr>
          <p:cNvPr id="355" name="Google Shape;355;p43"/>
          <p:cNvPicPr preferRelativeResize="0"/>
          <p:nvPr/>
        </p:nvPicPr>
        <p:blipFill>
          <a:blip r:embed="rId6">
            <a:alphaModFix/>
          </a:blip>
          <a:stretch>
            <a:fillRect/>
          </a:stretch>
        </p:blipFill>
        <p:spPr>
          <a:xfrm>
            <a:off x="7628225" y="15175"/>
            <a:ext cx="1186525" cy="1186525"/>
          </a:xfrm>
          <a:prstGeom prst="rect">
            <a:avLst/>
          </a:prstGeom>
          <a:noFill/>
          <a:ln>
            <a:noFill/>
          </a:ln>
        </p:spPr>
      </p:pic>
      <p:sp>
        <p:nvSpPr>
          <p:cNvPr id="356" name="Google Shape;356;p43"/>
          <p:cNvSpPr txBox="1"/>
          <p:nvPr/>
        </p:nvSpPr>
        <p:spPr>
          <a:xfrm>
            <a:off x="5271450" y="1130850"/>
            <a:ext cx="3483000" cy="385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Si elegimos la </a:t>
            </a:r>
            <a:r>
              <a:rPr b="1" lang="en-GB" sz="2000">
                <a:solidFill>
                  <a:schemeClr val="dk1"/>
                </a:solidFill>
                <a:highlight>
                  <a:schemeClr val="lt1"/>
                </a:highlight>
                <a:latin typeface="Helvetica Neue"/>
                <a:ea typeface="Helvetica Neue"/>
                <a:cs typeface="Helvetica Neue"/>
                <a:sym typeface="Helvetica Neue"/>
              </a:rPr>
              <a:t>opción 3</a:t>
            </a:r>
            <a:r>
              <a:rPr lang="en-GB" sz="2000">
                <a:solidFill>
                  <a:schemeClr val="dk1"/>
                </a:solidFill>
                <a:highlight>
                  <a:schemeClr val="lt1"/>
                </a:highlight>
                <a:latin typeface="Helvetica Neue Light"/>
                <a:ea typeface="Helvetica Neue Light"/>
                <a:cs typeface="Helvetica Neue Light"/>
                <a:sym typeface="Helvetica Neue Light"/>
              </a:rPr>
              <a:t> obtendremos el string de conexión para vincular la base nube con el cliente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2000">
                <a:solidFill>
                  <a:schemeClr val="dk1"/>
                </a:solidFill>
                <a:highlight>
                  <a:schemeClr val="lt1"/>
                </a:highlight>
                <a:latin typeface="Helvetica Neue"/>
                <a:ea typeface="Helvetica Neue"/>
                <a:cs typeface="Helvetica Neue"/>
                <a:sym typeface="Helvetica Neue"/>
              </a:rPr>
              <a:t>GUI </a:t>
            </a:r>
            <a:r>
              <a:rPr b="1" lang="en-GB" sz="2000">
                <a:solidFill>
                  <a:schemeClr val="dk1"/>
                </a:solidFill>
                <a:highlight>
                  <a:schemeClr val="lt1"/>
                </a:highlight>
                <a:latin typeface="Helvetica Neue"/>
                <a:ea typeface="Helvetica Neue"/>
                <a:cs typeface="Helvetica Neue"/>
                <a:sym typeface="Helvetica Neue"/>
              </a:rPr>
              <a:t>Mongo Compass</a:t>
            </a:r>
            <a:r>
              <a:rPr lang="en-GB" sz="20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rgbClr val="9900FF"/>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solidFill>
                  <a:srgbClr val="9900FF"/>
                </a:solidFill>
                <a:highlight>
                  <a:schemeClr val="lt1"/>
                </a:highlight>
                <a:latin typeface="Helvetica Neue Light"/>
                <a:ea typeface="Helvetica Neue Light"/>
                <a:cs typeface="Helvetica Neue Light"/>
                <a:sym typeface="Helvetica Neue Light"/>
              </a:rPr>
              <a:t>mongodb+srv://daniel:&lt;password&gt;@cluster0.nfdif.mongodb.net/test</a:t>
            </a:r>
            <a:endParaRPr sz="1800">
              <a:solidFill>
                <a:srgbClr val="9900FF"/>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sp>
        <p:nvSpPr>
          <p:cNvPr id="357" name="Google Shape;357;p43"/>
          <p:cNvSpPr/>
          <p:nvPr/>
        </p:nvSpPr>
        <p:spPr>
          <a:xfrm>
            <a:off x="560675" y="3668025"/>
            <a:ext cx="4380300" cy="330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44"/>
          <p:cNvPicPr preferRelativeResize="0"/>
          <p:nvPr/>
        </p:nvPicPr>
        <p:blipFill>
          <a:blip r:embed="rId3">
            <a:alphaModFix/>
          </a:blip>
          <a:stretch>
            <a:fillRect/>
          </a:stretch>
        </p:blipFill>
        <p:spPr>
          <a:xfrm>
            <a:off x="200400" y="272575"/>
            <a:ext cx="2193875" cy="655200"/>
          </a:xfrm>
          <a:prstGeom prst="rect">
            <a:avLst/>
          </a:prstGeom>
          <a:noFill/>
          <a:ln>
            <a:noFill/>
          </a:ln>
        </p:spPr>
      </p:pic>
      <p:sp>
        <p:nvSpPr>
          <p:cNvPr id="363" name="Google Shape;363;p44"/>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Cliente Mongo Compass</a:t>
            </a:r>
            <a:endParaRPr i="1" sz="3600">
              <a:solidFill>
                <a:schemeClr val="dk1"/>
              </a:solidFill>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364" name="Google Shape;364;p44"/>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365" name="Google Shape;365;p44"/>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366" name="Google Shape;366;p44"/>
          <p:cNvPicPr preferRelativeResize="0"/>
          <p:nvPr/>
        </p:nvPicPr>
        <p:blipFill>
          <a:blip r:embed="rId6">
            <a:alphaModFix/>
          </a:blip>
          <a:stretch>
            <a:fillRect/>
          </a:stretch>
        </p:blipFill>
        <p:spPr>
          <a:xfrm>
            <a:off x="369050" y="2037850"/>
            <a:ext cx="4708526" cy="2681550"/>
          </a:xfrm>
          <a:prstGeom prst="rect">
            <a:avLst/>
          </a:prstGeom>
          <a:noFill/>
          <a:ln>
            <a:noFill/>
          </a:ln>
          <a:effectLst>
            <a:outerShdw blurRad="57150" rotWithShape="0" algn="bl" dir="5400000" dist="19050">
              <a:srgbClr val="000000">
                <a:alpha val="50000"/>
              </a:srgbClr>
            </a:outerShdw>
          </a:effectLst>
        </p:spPr>
      </p:pic>
      <p:pic>
        <p:nvPicPr>
          <p:cNvPr id="367" name="Google Shape;367;p44"/>
          <p:cNvPicPr preferRelativeResize="0"/>
          <p:nvPr/>
        </p:nvPicPr>
        <p:blipFill>
          <a:blip r:embed="rId7">
            <a:alphaModFix/>
          </a:blip>
          <a:stretch>
            <a:fillRect/>
          </a:stretch>
        </p:blipFill>
        <p:spPr>
          <a:xfrm>
            <a:off x="3638525" y="1277900"/>
            <a:ext cx="5132351" cy="2922925"/>
          </a:xfrm>
          <a:prstGeom prst="rect">
            <a:avLst/>
          </a:prstGeom>
          <a:noFill/>
          <a:ln>
            <a:noFill/>
          </a:ln>
          <a:effectLst>
            <a:outerShdw blurRad="57150" rotWithShape="0" algn="bl" dir="5400000" dist="19050">
              <a:srgbClr val="000000">
                <a:alpha val="50000"/>
              </a:srgbClr>
            </a:outerShdw>
          </a:effectLst>
        </p:spPr>
      </p:pic>
      <p:sp>
        <p:nvSpPr>
          <p:cNvPr id="368" name="Google Shape;368;p44"/>
          <p:cNvSpPr/>
          <p:nvPr/>
        </p:nvSpPr>
        <p:spPr>
          <a:xfrm>
            <a:off x="1463800" y="2781525"/>
            <a:ext cx="2087100" cy="195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5"/>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chemeClr val="dk1"/>
                </a:solidFill>
                <a:latin typeface="Anton"/>
                <a:ea typeface="Anton"/>
                <a:cs typeface="Anton"/>
                <a:sym typeface="Anton"/>
              </a:rPr>
              <a:t>Cliente Robo 3T</a:t>
            </a:r>
            <a:endParaRPr i="1" sz="3600">
              <a:solidFill>
                <a:schemeClr val="dk1"/>
              </a:solidFill>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374" name="Google Shape;374;p4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75" name="Google Shape;375;p45"/>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376" name="Google Shape;376;p45"/>
          <p:cNvPicPr preferRelativeResize="0"/>
          <p:nvPr/>
        </p:nvPicPr>
        <p:blipFill>
          <a:blip r:embed="rId5">
            <a:alphaModFix/>
          </a:blip>
          <a:stretch>
            <a:fillRect/>
          </a:stretch>
        </p:blipFill>
        <p:spPr>
          <a:xfrm>
            <a:off x="152400" y="1264975"/>
            <a:ext cx="5972175" cy="3562350"/>
          </a:xfrm>
          <a:prstGeom prst="rect">
            <a:avLst/>
          </a:prstGeom>
          <a:noFill/>
          <a:ln>
            <a:noFill/>
          </a:ln>
        </p:spPr>
      </p:pic>
      <p:pic>
        <p:nvPicPr>
          <p:cNvPr id="377" name="Google Shape;377;p45"/>
          <p:cNvPicPr preferRelativeResize="0"/>
          <p:nvPr/>
        </p:nvPicPr>
        <p:blipFill>
          <a:blip r:embed="rId6">
            <a:alphaModFix/>
          </a:blip>
          <a:stretch>
            <a:fillRect/>
          </a:stretch>
        </p:blipFill>
        <p:spPr>
          <a:xfrm>
            <a:off x="3252338" y="1573475"/>
            <a:ext cx="2714625" cy="2691749"/>
          </a:xfrm>
          <a:prstGeom prst="rect">
            <a:avLst/>
          </a:prstGeom>
          <a:noFill/>
          <a:ln>
            <a:noFill/>
          </a:ln>
          <a:effectLst>
            <a:outerShdw blurRad="57150" rotWithShape="0" algn="bl" dir="5400000" dist="19050">
              <a:srgbClr val="000000">
                <a:alpha val="50000"/>
              </a:srgbClr>
            </a:outerShdw>
          </a:effectLst>
        </p:spPr>
      </p:pic>
      <p:sp>
        <p:nvSpPr>
          <p:cNvPr id="378" name="Google Shape;378;p45"/>
          <p:cNvSpPr/>
          <p:nvPr/>
        </p:nvSpPr>
        <p:spPr>
          <a:xfrm>
            <a:off x="1463100" y="2547050"/>
            <a:ext cx="1638900" cy="439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5"/>
          <p:cNvSpPr/>
          <p:nvPr/>
        </p:nvSpPr>
        <p:spPr>
          <a:xfrm>
            <a:off x="3401100" y="3861900"/>
            <a:ext cx="2494200" cy="252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0" name="Google Shape;380;p45"/>
          <p:cNvPicPr preferRelativeResize="0"/>
          <p:nvPr/>
        </p:nvPicPr>
        <p:blipFill>
          <a:blip r:embed="rId7">
            <a:alphaModFix/>
          </a:blip>
          <a:stretch>
            <a:fillRect/>
          </a:stretch>
        </p:blipFill>
        <p:spPr>
          <a:xfrm>
            <a:off x="4939941" y="1326125"/>
            <a:ext cx="3807409" cy="2252050"/>
          </a:xfrm>
          <a:prstGeom prst="rect">
            <a:avLst/>
          </a:prstGeom>
          <a:noFill/>
          <a:ln>
            <a:noFill/>
          </a:ln>
          <a:effectLst>
            <a:outerShdw blurRad="57150" rotWithShape="0" algn="bl" dir="5400000" dist="19050">
              <a:srgbClr val="000000">
                <a:alpha val="50000"/>
              </a:srgbClr>
            </a:outerShdw>
          </a:effectLst>
        </p:spPr>
      </p:pic>
      <p:sp>
        <p:nvSpPr>
          <p:cNvPr id="381" name="Google Shape;381;p45"/>
          <p:cNvSpPr/>
          <p:nvPr/>
        </p:nvSpPr>
        <p:spPr>
          <a:xfrm>
            <a:off x="5151850" y="1573475"/>
            <a:ext cx="2576400" cy="252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5"/>
          <p:cNvSpPr txBox="1"/>
          <p:nvPr/>
        </p:nvSpPr>
        <p:spPr>
          <a:xfrm>
            <a:off x="1963175" y="28459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rgbClr val="FF0000"/>
                </a:solidFill>
              </a:rPr>
              <a:t>1</a:t>
            </a:r>
            <a:endParaRPr b="1" sz="2100">
              <a:solidFill>
                <a:srgbClr val="FF0000"/>
              </a:solidFill>
            </a:endParaRPr>
          </a:p>
        </p:txBody>
      </p:sp>
      <p:sp>
        <p:nvSpPr>
          <p:cNvPr id="383" name="Google Shape;383;p45"/>
          <p:cNvSpPr txBox="1"/>
          <p:nvPr/>
        </p:nvSpPr>
        <p:spPr>
          <a:xfrm>
            <a:off x="5966950" y="3733950"/>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rgbClr val="FF0000"/>
                </a:solidFill>
              </a:rPr>
              <a:t>2</a:t>
            </a:r>
            <a:endParaRPr b="1" sz="2100">
              <a:solidFill>
                <a:srgbClr val="FF0000"/>
              </a:solidFill>
            </a:endParaRPr>
          </a:p>
        </p:txBody>
      </p:sp>
      <p:sp>
        <p:nvSpPr>
          <p:cNvPr id="384" name="Google Shape;384;p45"/>
          <p:cNvSpPr txBox="1"/>
          <p:nvPr/>
        </p:nvSpPr>
        <p:spPr>
          <a:xfrm>
            <a:off x="8142725" y="1445525"/>
            <a:ext cx="52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rgbClr val="FF0000"/>
                </a:solidFill>
              </a:rPr>
              <a:t>3 *</a:t>
            </a:r>
            <a:endParaRPr b="1" sz="2100">
              <a:solidFill>
                <a:srgbClr val="FF0000"/>
              </a:solidFill>
            </a:endParaRPr>
          </a:p>
        </p:txBody>
      </p:sp>
      <p:pic>
        <p:nvPicPr>
          <p:cNvPr id="385" name="Google Shape;385;p45"/>
          <p:cNvPicPr preferRelativeResize="0"/>
          <p:nvPr/>
        </p:nvPicPr>
        <p:blipFill>
          <a:blip r:embed="rId8">
            <a:alphaModFix/>
          </a:blip>
          <a:stretch>
            <a:fillRect/>
          </a:stretch>
        </p:blipFill>
        <p:spPr>
          <a:xfrm>
            <a:off x="503350" y="182575"/>
            <a:ext cx="2494200" cy="1076436"/>
          </a:xfrm>
          <a:prstGeom prst="rect">
            <a:avLst/>
          </a:prstGeom>
          <a:noFill/>
          <a:ln>
            <a:noFill/>
          </a:ln>
        </p:spPr>
      </p:pic>
      <p:pic>
        <p:nvPicPr>
          <p:cNvPr id="386" name="Google Shape;386;p45"/>
          <p:cNvPicPr preferRelativeResize="0"/>
          <p:nvPr/>
        </p:nvPicPr>
        <p:blipFill>
          <a:blip r:embed="rId9">
            <a:alphaModFix/>
          </a:blip>
          <a:stretch>
            <a:fillRect/>
          </a:stretch>
        </p:blipFill>
        <p:spPr>
          <a:xfrm>
            <a:off x="7103214" y="3507075"/>
            <a:ext cx="2040785" cy="1224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46"/>
          <p:cNvPicPr preferRelativeResize="0"/>
          <p:nvPr/>
        </p:nvPicPr>
        <p:blipFill>
          <a:blip r:embed="rId3">
            <a:alphaModFix/>
          </a:blip>
          <a:stretch>
            <a:fillRect/>
          </a:stretch>
        </p:blipFill>
        <p:spPr>
          <a:xfrm>
            <a:off x="423150" y="1633400"/>
            <a:ext cx="3357250" cy="2725881"/>
          </a:xfrm>
          <a:prstGeom prst="rect">
            <a:avLst/>
          </a:prstGeom>
          <a:noFill/>
          <a:ln>
            <a:noFill/>
          </a:ln>
        </p:spPr>
      </p:pic>
      <p:sp>
        <p:nvSpPr>
          <p:cNvPr id="392" name="Google Shape;392;p46"/>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chemeClr val="dk1"/>
                </a:solidFill>
                <a:latin typeface="Anton"/>
                <a:ea typeface="Anton"/>
                <a:cs typeface="Anton"/>
                <a:sym typeface="Anton"/>
              </a:rPr>
              <a:t>Cliente Robo 3T</a:t>
            </a:r>
            <a:endParaRPr i="1" sz="3600">
              <a:solidFill>
                <a:schemeClr val="dk1"/>
              </a:solidFill>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393" name="Google Shape;393;p46"/>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394" name="Google Shape;394;p46"/>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395" name="Google Shape;395;p46"/>
          <p:cNvPicPr preferRelativeResize="0"/>
          <p:nvPr/>
        </p:nvPicPr>
        <p:blipFill>
          <a:blip r:embed="rId6">
            <a:alphaModFix/>
          </a:blip>
          <a:stretch>
            <a:fillRect/>
          </a:stretch>
        </p:blipFill>
        <p:spPr>
          <a:xfrm>
            <a:off x="503350" y="182575"/>
            <a:ext cx="2494200" cy="1076436"/>
          </a:xfrm>
          <a:prstGeom prst="rect">
            <a:avLst/>
          </a:prstGeom>
          <a:noFill/>
          <a:ln>
            <a:noFill/>
          </a:ln>
        </p:spPr>
      </p:pic>
      <p:pic>
        <p:nvPicPr>
          <p:cNvPr id="396" name="Google Shape;396;p46"/>
          <p:cNvPicPr preferRelativeResize="0"/>
          <p:nvPr/>
        </p:nvPicPr>
        <p:blipFill>
          <a:blip r:embed="rId7">
            <a:alphaModFix/>
          </a:blip>
          <a:stretch>
            <a:fillRect/>
          </a:stretch>
        </p:blipFill>
        <p:spPr>
          <a:xfrm>
            <a:off x="3380536" y="2704500"/>
            <a:ext cx="3138975" cy="2166750"/>
          </a:xfrm>
          <a:prstGeom prst="rect">
            <a:avLst/>
          </a:prstGeom>
          <a:noFill/>
          <a:ln>
            <a:noFill/>
          </a:ln>
        </p:spPr>
      </p:pic>
      <p:pic>
        <p:nvPicPr>
          <p:cNvPr id="397" name="Google Shape;397;p46"/>
          <p:cNvPicPr preferRelativeResize="0"/>
          <p:nvPr/>
        </p:nvPicPr>
        <p:blipFill>
          <a:blip r:embed="rId8">
            <a:alphaModFix/>
          </a:blip>
          <a:stretch>
            <a:fillRect/>
          </a:stretch>
        </p:blipFill>
        <p:spPr>
          <a:xfrm>
            <a:off x="7103214" y="3507075"/>
            <a:ext cx="2040785" cy="1224475"/>
          </a:xfrm>
          <a:prstGeom prst="rect">
            <a:avLst/>
          </a:prstGeom>
          <a:noFill/>
          <a:ln>
            <a:noFill/>
          </a:ln>
        </p:spPr>
      </p:pic>
      <p:sp>
        <p:nvSpPr>
          <p:cNvPr id="398" name="Google Shape;398;p46"/>
          <p:cNvSpPr/>
          <p:nvPr/>
        </p:nvSpPr>
        <p:spPr>
          <a:xfrm>
            <a:off x="655750" y="1633350"/>
            <a:ext cx="231600" cy="2658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6"/>
          <p:cNvSpPr/>
          <p:nvPr/>
        </p:nvSpPr>
        <p:spPr>
          <a:xfrm>
            <a:off x="4957075" y="2659138"/>
            <a:ext cx="231600" cy="2658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6"/>
          <p:cNvSpPr/>
          <p:nvPr/>
        </p:nvSpPr>
        <p:spPr>
          <a:xfrm>
            <a:off x="6437050" y="1125500"/>
            <a:ext cx="231600" cy="2658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6"/>
          <p:cNvSpPr/>
          <p:nvPr/>
        </p:nvSpPr>
        <p:spPr>
          <a:xfrm>
            <a:off x="3427200" y="3124450"/>
            <a:ext cx="2966700" cy="468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6"/>
          <p:cNvSpPr/>
          <p:nvPr/>
        </p:nvSpPr>
        <p:spPr>
          <a:xfrm>
            <a:off x="503350" y="2530400"/>
            <a:ext cx="2412600" cy="252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3" name="Google Shape;403;p46"/>
          <p:cNvPicPr preferRelativeResize="0"/>
          <p:nvPr/>
        </p:nvPicPr>
        <p:blipFill>
          <a:blip r:embed="rId9">
            <a:alphaModFix/>
          </a:blip>
          <a:stretch>
            <a:fillRect/>
          </a:stretch>
        </p:blipFill>
        <p:spPr>
          <a:xfrm>
            <a:off x="5581832" y="1142325"/>
            <a:ext cx="3139029" cy="2166750"/>
          </a:xfrm>
          <a:prstGeom prst="rect">
            <a:avLst/>
          </a:prstGeom>
          <a:noFill/>
          <a:ln>
            <a:noFill/>
          </a:ln>
        </p:spPr>
      </p:pic>
      <p:sp>
        <p:nvSpPr>
          <p:cNvPr id="404" name="Google Shape;404;p46"/>
          <p:cNvSpPr/>
          <p:nvPr/>
        </p:nvSpPr>
        <p:spPr>
          <a:xfrm>
            <a:off x="5617275" y="1595350"/>
            <a:ext cx="3030900" cy="1186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6"/>
          <p:cNvSpPr txBox="1"/>
          <p:nvPr/>
        </p:nvSpPr>
        <p:spPr>
          <a:xfrm>
            <a:off x="0" y="2402450"/>
            <a:ext cx="52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rgbClr val="FF0000"/>
                </a:solidFill>
              </a:rPr>
              <a:t>3 *</a:t>
            </a:r>
            <a:endParaRPr b="1" sz="2100">
              <a:solidFill>
                <a:srgbClr val="FF0000"/>
              </a:solidFill>
            </a:endParaRPr>
          </a:p>
        </p:txBody>
      </p:sp>
      <p:sp>
        <p:nvSpPr>
          <p:cNvPr id="406" name="Google Shape;406;p46"/>
          <p:cNvSpPr txBox="1"/>
          <p:nvPr/>
        </p:nvSpPr>
        <p:spPr>
          <a:xfrm>
            <a:off x="4918275" y="2151250"/>
            <a:ext cx="52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rgbClr val="FF0000"/>
                </a:solidFill>
              </a:rPr>
              <a:t>4</a:t>
            </a:r>
            <a:endParaRPr b="1" sz="2100">
              <a:solidFill>
                <a:srgbClr val="FF0000"/>
              </a:solidFill>
            </a:endParaRPr>
          </a:p>
        </p:txBody>
      </p:sp>
      <p:sp>
        <p:nvSpPr>
          <p:cNvPr id="407" name="Google Shape;407;p46"/>
          <p:cNvSpPr txBox="1"/>
          <p:nvPr/>
        </p:nvSpPr>
        <p:spPr>
          <a:xfrm>
            <a:off x="7917363" y="1125500"/>
            <a:ext cx="412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rgbClr val="FF0000"/>
                </a:solidFill>
              </a:rPr>
              <a:t>5</a:t>
            </a:r>
            <a:endParaRPr b="1" sz="2100">
              <a:solidFill>
                <a:srgbClr val="FF0000"/>
              </a:solidFill>
            </a:endParaRPr>
          </a:p>
        </p:txBody>
      </p:sp>
      <p:sp>
        <p:nvSpPr>
          <p:cNvPr id="408" name="Google Shape;408;p46"/>
          <p:cNvSpPr/>
          <p:nvPr/>
        </p:nvSpPr>
        <p:spPr>
          <a:xfrm>
            <a:off x="8219500" y="1277888"/>
            <a:ext cx="231600" cy="2658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47"/>
          <p:cNvPicPr preferRelativeResize="0"/>
          <p:nvPr/>
        </p:nvPicPr>
        <p:blipFill>
          <a:blip r:embed="rId3">
            <a:alphaModFix/>
          </a:blip>
          <a:stretch>
            <a:fillRect/>
          </a:stretch>
        </p:blipFill>
        <p:spPr>
          <a:xfrm>
            <a:off x="1161950" y="1201700"/>
            <a:ext cx="6944023" cy="3700779"/>
          </a:xfrm>
          <a:prstGeom prst="rect">
            <a:avLst/>
          </a:prstGeom>
          <a:noFill/>
          <a:ln>
            <a:noFill/>
          </a:ln>
          <a:effectLst>
            <a:outerShdw blurRad="57150" rotWithShape="0" algn="bl" dir="5400000" dist="19050">
              <a:srgbClr val="000000">
                <a:alpha val="50000"/>
              </a:srgbClr>
            </a:outerShdw>
          </a:effectLst>
        </p:spPr>
      </p:pic>
      <p:sp>
        <p:nvSpPr>
          <p:cNvPr id="414" name="Google Shape;414;p47"/>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chemeClr val="dk1"/>
                </a:solidFill>
                <a:latin typeface="Anton"/>
                <a:ea typeface="Anton"/>
                <a:cs typeface="Anton"/>
                <a:sym typeface="Anton"/>
              </a:rPr>
              <a:t>Cliente Robo 3T</a:t>
            </a:r>
            <a:endParaRPr i="1" sz="3600">
              <a:solidFill>
                <a:schemeClr val="dk1"/>
              </a:solidFill>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415" name="Google Shape;415;p47"/>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416" name="Google Shape;416;p47"/>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417" name="Google Shape;417;p47"/>
          <p:cNvPicPr preferRelativeResize="0"/>
          <p:nvPr/>
        </p:nvPicPr>
        <p:blipFill>
          <a:blip r:embed="rId6">
            <a:alphaModFix/>
          </a:blip>
          <a:stretch>
            <a:fillRect/>
          </a:stretch>
        </p:blipFill>
        <p:spPr>
          <a:xfrm>
            <a:off x="503350" y="182575"/>
            <a:ext cx="2040775" cy="880740"/>
          </a:xfrm>
          <a:prstGeom prst="rect">
            <a:avLst/>
          </a:prstGeom>
          <a:noFill/>
          <a:ln>
            <a:noFill/>
          </a:ln>
        </p:spPr>
      </p:pic>
      <p:pic>
        <p:nvPicPr>
          <p:cNvPr id="418" name="Google Shape;418;p47"/>
          <p:cNvPicPr preferRelativeResize="0"/>
          <p:nvPr/>
        </p:nvPicPr>
        <p:blipFill>
          <a:blip r:embed="rId7">
            <a:alphaModFix/>
          </a:blip>
          <a:stretch>
            <a:fillRect/>
          </a:stretch>
        </p:blipFill>
        <p:spPr>
          <a:xfrm>
            <a:off x="7103214" y="3507075"/>
            <a:ext cx="2040785" cy="1224475"/>
          </a:xfrm>
          <a:prstGeom prst="rect">
            <a:avLst/>
          </a:prstGeom>
          <a:noFill/>
          <a:ln>
            <a:noFill/>
          </a:ln>
        </p:spPr>
      </p:pic>
      <p:pic>
        <p:nvPicPr>
          <p:cNvPr id="419" name="Google Shape;419;p47"/>
          <p:cNvPicPr preferRelativeResize="0"/>
          <p:nvPr/>
        </p:nvPicPr>
        <p:blipFill>
          <a:blip r:embed="rId8">
            <a:alphaModFix/>
          </a:blip>
          <a:stretch>
            <a:fillRect/>
          </a:stretch>
        </p:blipFill>
        <p:spPr>
          <a:xfrm>
            <a:off x="3197463" y="3021400"/>
            <a:ext cx="3276475" cy="1968900"/>
          </a:xfrm>
          <a:prstGeom prst="rect">
            <a:avLst/>
          </a:prstGeom>
          <a:noFill/>
          <a:ln>
            <a:noFill/>
          </a:ln>
          <a:effectLst>
            <a:outerShdw blurRad="57150" rotWithShape="0" algn="bl" dir="5400000" dist="19050">
              <a:srgbClr val="000000">
                <a:alpha val="50000"/>
              </a:srgbClr>
            </a:outerShdw>
          </a:effectLst>
        </p:spPr>
      </p:pic>
      <p:sp>
        <p:nvSpPr>
          <p:cNvPr id="420" name="Google Shape;420;p47"/>
          <p:cNvSpPr/>
          <p:nvPr/>
        </p:nvSpPr>
        <p:spPr>
          <a:xfrm rot="-5395893">
            <a:off x="2766225" y="3384075"/>
            <a:ext cx="251100" cy="4587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48"/>
          <p:cNvPicPr preferRelativeResize="0"/>
          <p:nvPr/>
        </p:nvPicPr>
        <p:blipFill>
          <a:blip r:embed="rId3">
            <a:alphaModFix/>
          </a:blip>
          <a:stretch>
            <a:fillRect/>
          </a:stretch>
        </p:blipFill>
        <p:spPr>
          <a:xfrm>
            <a:off x="335400" y="927450"/>
            <a:ext cx="7558796" cy="4062851"/>
          </a:xfrm>
          <a:prstGeom prst="rect">
            <a:avLst/>
          </a:prstGeom>
          <a:noFill/>
          <a:ln>
            <a:noFill/>
          </a:ln>
          <a:effectLst>
            <a:outerShdw blurRad="57150" rotWithShape="0" algn="bl" dir="5400000" dist="19050">
              <a:srgbClr val="000000">
                <a:alpha val="50000"/>
              </a:srgbClr>
            </a:outerShdw>
          </a:effectLst>
        </p:spPr>
      </p:pic>
      <p:sp>
        <p:nvSpPr>
          <p:cNvPr id="426" name="Google Shape;426;p48"/>
          <p:cNvSpPr txBox="1"/>
          <p:nvPr/>
        </p:nvSpPr>
        <p:spPr>
          <a:xfrm>
            <a:off x="2867650" y="196375"/>
            <a:ext cx="47001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chemeClr val="dk1"/>
                </a:solidFill>
                <a:latin typeface="Anton"/>
                <a:ea typeface="Anton"/>
                <a:cs typeface="Anton"/>
                <a:sym typeface="Anton"/>
              </a:rPr>
              <a:t>Cliente Web</a:t>
            </a:r>
            <a:endParaRPr i="1" sz="3600">
              <a:solidFill>
                <a:schemeClr val="dk1"/>
              </a:solidFill>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427" name="Google Shape;427;p48"/>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428" name="Google Shape;428;p48"/>
          <p:cNvPicPr preferRelativeResize="0"/>
          <p:nvPr/>
        </p:nvPicPr>
        <p:blipFill>
          <a:blip r:embed="rId5">
            <a:alphaModFix/>
          </a:blip>
          <a:stretch>
            <a:fillRect/>
          </a:stretch>
        </p:blipFill>
        <p:spPr>
          <a:xfrm>
            <a:off x="7628225" y="15175"/>
            <a:ext cx="1186525" cy="1186525"/>
          </a:xfrm>
          <a:prstGeom prst="rect">
            <a:avLst/>
          </a:prstGeom>
          <a:noFill/>
          <a:ln>
            <a:noFill/>
          </a:ln>
        </p:spPr>
      </p:pic>
      <p:sp>
        <p:nvSpPr>
          <p:cNvPr id="429" name="Google Shape;429;p48"/>
          <p:cNvSpPr/>
          <p:nvPr/>
        </p:nvSpPr>
        <p:spPr>
          <a:xfrm rot="5400000">
            <a:off x="2238050" y="2103500"/>
            <a:ext cx="654600" cy="439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8"/>
          <p:cNvSpPr/>
          <p:nvPr/>
        </p:nvSpPr>
        <p:spPr>
          <a:xfrm>
            <a:off x="2352650" y="2776350"/>
            <a:ext cx="425400" cy="252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1" name="Google Shape;431;p48"/>
          <p:cNvPicPr preferRelativeResize="0"/>
          <p:nvPr/>
        </p:nvPicPr>
        <p:blipFill>
          <a:blip r:embed="rId6">
            <a:alphaModFix/>
          </a:blip>
          <a:stretch>
            <a:fillRect/>
          </a:stretch>
        </p:blipFill>
        <p:spPr>
          <a:xfrm>
            <a:off x="3415925" y="1248175"/>
            <a:ext cx="5377924" cy="3264600"/>
          </a:xfrm>
          <a:prstGeom prst="rect">
            <a:avLst/>
          </a:prstGeom>
          <a:noFill/>
          <a:ln>
            <a:noFill/>
          </a:ln>
          <a:effectLst>
            <a:outerShdw blurRad="57150" rotWithShape="0" algn="bl" dir="5400000" dist="19050">
              <a:srgbClr val="000000">
                <a:alpha val="50000"/>
              </a:srgbClr>
            </a:outerShdw>
          </a:effectLst>
        </p:spPr>
      </p:pic>
      <p:sp>
        <p:nvSpPr>
          <p:cNvPr id="432" name="Google Shape;432;p48"/>
          <p:cNvSpPr/>
          <p:nvPr/>
        </p:nvSpPr>
        <p:spPr>
          <a:xfrm>
            <a:off x="3487800" y="2650700"/>
            <a:ext cx="1186500" cy="578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8"/>
          <p:cNvSpPr/>
          <p:nvPr/>
        </p:nvSpPr>
        <p:spPr>
          <a:xfrm>
            <a:off x="5121925" y="3540000"/>
            <a:ext cx="1779000" cy="578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48"/>
          <p:cNvPicPr preferRelativeResize="0"/>
          <p:nvPr/>
        </p:nvPicPr>
        <p:blipFill>
          <a:blip r:embed="rId7">
            <a:alphaModFix/>
          </a:blip>
          <a:stretch>
            <a:fillRect/>
          </a:stretch>
        </p:blipFill>
        <p:spPr>
          <a:xfrm>
            <a:off x="640450" y="205763"/>
            <a:ext cx="2595727" cy="805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9"/>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MongoDB Atlas con distintos clientes</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GB" sz="1600">
                <a:latin typeface="Helvetica Neue Light"/>
                <a:ea typeface="Helvetica Neue Light"/>
                <a:cs typeface="Helvetica Neue Light"/>
                <a:sym typeface="Helvetica Neue Light"/>
              </a:rPr>
              <a:t>Tiempo: 10 minutos</a:t>
            </a:r>
            <a:endParaRPr i="1" sz="1600">
              <a:latin typeface="Helvetica Neue Light"/>
              <a:ea typeface="Helvetica Neue Light"/>
              <a:cs typeface="Helvetica Neue Light"/>
              <a:sym typeface="Helvetica Neue Light"/>
            </a:endParaRPr>
          </a:p>
        </p:txBody>
      </p:sp>
      <p:pic>
        <p:nvPicPr>
          <p:cNvPr id="440" name="Google Shape;440;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41" name="Google Shape;441;p49"/>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5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7" name="Google Shape;447;p50"/>
          <p:cNvSpPr txBox="1"/>
          <p:nvPr/>
        </p:nvSpPr>
        <p:spPr>
          <a:xfrm>
            <a:off x="442500" y="487450"/>
            <a:ext cx="8259000" cy="3121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Helvetica Neue Light"/>
              <a:buAutoNum type="arabicParenR"/>
            </a:pPr>
            <a:r>
              <a:rPr lang="en-GB" sz="1600">
                <a:solidFill>
                  <a:schemeClr val="dk1"/>
                </a:solidFill>
                <a:highlight>
                  <a:schemeClr val="lt1"/>
                </a:highlight>
                <a:latin typeface="Helvetica Neue Light"/>
                <a:ea typeface="Helvetica Neue Light"/>
                <a:cs typeface="Helvetica Neue Light"/>
                <a:sym typeface="Helvetica Neue Light"/>
              </a:rPr>
              <a:t>Conectarse a la base MongoDB Atlas con los clientes </a:t>
            </a:r>
            <a:r>
              <a:rPr b="1" lang="en-GB" sz="1600">
                <a:solidFill>
                  <a:schemeClr val="dk1"/>
                </a:solidFill>
                <a:highlight>
                  <a:schemeClr val="lt1"/>
                </a:highlight>
                <a:latin typeface="Helvetica Neue"/>
                <a:ea typeface="Helvetica Neue"/>
                <a:cs typeface="Helvetica Neue"/>
                <a:sym typeface="Helvetica Neue"/>
              </a:rPr>
              <a:t>CLI</a:t>
            </a:r>
            <a:r>
              <a:rPr lang="en-GB" sz="1600">
                <a:solidFill>
                  <a:schemeClr val="dk1"/>
                </a:solidFill>
                <a:highlight>
                  <a:schemeClr val="lt1"/>
                </a:highlight>
                <a:latin typeface="Helvetica Neue Light"/>
                <a:ea typeface="Helvetica Neue Light"/>
                <a:cs typeface="Helvetica Neue Light"/>
                <a:sym typeface="Helvetica Neue Light"/>
              </a:rPr>
              <a:t>, </a:t>
            </a:r>
            <a:r>
              <a:rPr b="1" lang="en-GB" sz="1600">
                <a:solidFill>
                  <a:schemeClr val="dk1"/>
                </a:solidFill>
                <a:highlight>
                  <a:schemeClr val="lt1"/>
                </a:highlight>
                <a:latin typeface="Helvetica Neue"/>
                <a:ea typeface="Helvetica Neue"/>
                <a:cs typeface="Helvetica Neue"/>
                <a:sym typeface="Helvetica Neue"/>
              </a:rPr>
              <a:t>Robo 3T </a:t>
            </a:r>
            <a:r>
              <a:rPr lang="en-GB" sz="1600">
                <a:solidFill>
                  <a:schemeClr val="dk1"/>
                </a:solidFill>
                <a:highlight>
                  <a:schemeClr val="lt1"/>
                </a:highlight>
                <a:latin typeface="Helvetica Neue Light"/>
                <a:ea typeface="Helvetica Neue Light"/>
                <a:cs typeface="Helvetica Neue Light"/>
                <a:sym typeface="Helvetica Neue Light"/>
              </a:rPr>
              <a:t>y</a:t>
            </a:r>
            <a:r>
              <a:rPr b="1" lang="en-GB" sz="1600">
                <a:solidFill>
                  <a:schemeClr val="dk1"/>
                </a:solidFill>
                <a:highlight>
                  <a:schemeClr val="lt1"/>
                </a:highlight>
                <a:latin typeface="Helvetica Neue"/>
                <a:ea typeface="Helvetica Neue"/>
                <a:cs typeface="Helvetica Neue"/>
                <a:sym typeface="Helvetica Neue"/>
              </a:rPr>
              <a:t> Node.js</a:t>
            </a:r>
            <a:endParaRPr b="1" sz="1600">
              <a:solidFill>
                <a:schemeClr val="dk1"/>
              </a:solidFill>
              <a:highlight>
                <a:schemeClr val="lt1"/>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lang="en-GB" sz="1600">
                <a:solidFill>
                  <a:schemeClr val="dk1"/>
                </a:solidFill>
                <a:highlight>
                  <a:schemeClr val="lt1"/>
                </a:highlight>
                <a:latin typeface="Helvetica Neue Light"/>
                <a:ea typeface="Helvetica Neue Light"/>
                <a:cs typeface="Helvetica Neue Light"/>
                <a:sym typeface="Helvetica Neue Light"/>
              </a:rPr>
              <a:t>Mediante la consola CLI insertar estos documentos en una base llamada ‘ecommerce’, colección ‘usuarios’:</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GB" sz="1200">
                <a:solidFill>
                  <a:schemeClr val="dk1"/>
                </a:solidFill>
                <a:highlight>
                  <a:schemeClr val="lt1"/>
                </a:highlight>
                <a:latin typeface="Helvetica Neue Light"/>
                <a:ea typeface="Helvetica Neue Light"/>
                <a:cs typeface="Helvetica Neue Light"/>
                <a:sym typeface="Helvetica Neue Light"/>
              </a:rPr>
              <a:t>[</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GB" sz="1200">
                <a:solidFill>
                  <a:schemeClr val="dk1"/>
                </a:solidFill>
                <a:highlight>
                  <a:schemeClr val="lt1"/>
                </a:highlight>
                <a:latin typeface="Helvetica Neue Light"/>
                <a:ea typeface="Helvetica Neue Light"/>
                <a:cs typeface="Helvetica Neue Light"/>
                <a:sym typeface="Helvetica Neue Light"/>
              </a:rPr>
              <a:t>    { nombre: 'Lucas', apellido: 'Blanco', dni: '30355874'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GB" sz="1200">
                <a:solidFill>
                  <a:schemeClr val="dk1"/>
                </a:solidFill>
                <a:highlight>
                  <a:schemeClr val="lt1"/>
                </a:highlight>
                <a:latin typeface="Helvetica Neue Light"/>
                <a:ea typeface="Helvetica Neue Light"/>
                <a:cs typeface="Helvetica Neue Light"/>
                <a:sym typeface="Helvetica Neue Light"/>
              </a:rPr>
              <a:t>    { nombre: 'María', apellido: 'García', dni: '29575148'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GB" sz="1200">
                <a:solidFill>
                  <a:schemeClr val="dk1"/>
                </a:solidFill>
                <a:highlight>
                  <a:schemeClr val="lt1"/>
                </a:highlight>
                <a:latin typeface="Helvetica Neue Light"/>
                <a:ea typeface="Helvetica Neue Light"/>
                <a:cs typeface="Helvetica Neue Light"/>
                <a:sym typeface="Helvetica Neue Light"/>
              </a:rPr>
              <a:t>    { nombre: 'Tomas', apellido: 'Sierra', dni: '38654790'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GB" sz="1200">
                <a:solidFill>
                  <a:schemeClr val="dk1"/>
                </a:solidFill>
                <a:highlight>
                  <a:schemeClr val="lt1"/>
                </a:highlight>
                <a:latin typeface="Helvetica Neue Light"/>
                <a:ea typeface="Helvetica Neue Light"/>
                <a:cs typeface="Helvetica Neue Light"/>
                <a:sym typeface="Helvetica Neue Light"/>
              </a:rPr>
              <a:t>    { nombre: 'Carlos', apellido: 'Fernández', dni: '26935670'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GB" sz="1200">
                <a:solidFill>
                  <a:schemeClr val="dk1"/>
                </a:solidFill>
                <a:highlight>
                  <a:schemeClr val="lt1"/>
                </a:highlight>
                <a:latin typeface="Helvetica Neue Light"/>
                <a:ea typeface="Helvetica Neue Light"/>
                <a:cs typeface="Helvetica Neue Light"/>
                <a:sym typeface="Helvetica Neue Light"/>
              </a:rPr>
              <a:t>]</a:t>
            </a:r>
            <a:endParaRPr sz="12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lang="en-GB" sz="1600">
                <a:solidFill>
                  <a:schemeClr val="dk1"/>
                </a:solidFill>
                <a:highlight>
                  <a:schemeClr val="lt1"/>
                </a:highlight>
                <a:latin typeface="Helvetica Neue Light"/>
                <a:ea typeface="Helvetica Neue Light"/>
                <a:cs typeface="Helvetica Neue Light"/>
                <a:sym typeface="Helvetica Neue Light"/>
              </a:rPr>
              <a:t>A través de un proyecto </a:t>
            </a:r>
            <a:r>
              <a:rPr b="1" lang="en-GB" sz="1600">
                <a:solidFill>
                  <a:schemeClr val="dk1"/>
                </a:solidFill>
                <a:highlight>
                  <a:schemeClr val="lt1"/>
                </a:highlight>
                <a:latin typeface="Helvetica Neue"/>
                <a:ea typeface="Helvetica Neue"/>
                <a:cs typeface="Helvetica Neue"/>
                <a:sym typeface="Helvetica Neue"/>
              </a:rPr>
              <a:t>Node.js</a:t>
            </a:r>
            <a:r>
              <a:rPr lang="en-GB" sz="1600">
                <a:solidFill>
                  <a:schemeClr val="dk1"/>
                </a:solidFill>
                <a:highlight>
                  <a:schemeClr val="lt1"/>
                </a:highlight>
                <a:latin typeface="Helvetica Neue Light"/>
                <a:ea typeface="Helvetica Neue Light"/>
                <a:cs typeface="Helvetica Neue Light"/>
                <a:sym typeface="Helvetica Neue Light"/>
              </a:rPr>
              <a:t>, listar estos datos representándolos en la consola.</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lang="en-GB" sz="1600">
                <a:solidFill>
                  <a:schemeClr val="dk1"/>
                </a:solidFill>
                <a:highlight>
                  <a:schemeClr val="lt1"/>
                </a:highlight>
                <a:latin typeface="Helvetica Neue Light"/>
                <a:ea typeface="Helvetica Neue Light"/>
                <a:cs typeface="Helvetica Neue Light"/>
                <a:sym typeface="Helvetica Neue Light"/>
              </a:rPr>
              <a:t>Con el mismo proyecto, incorporar un usuario más: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GB" sz="1600">
                <a:solidFill>
                  <a:schemeClr val="dk1"/>
                </a:solidFill>
                <a:highlight>
                  <a:schemeClr val="lt1"/>
                </a:highlight>
                <a:latin typeface="Helvetica Neue Light"/>
                <a:ea typeface="Helvetica Neue Light"/>
                <a:cs typeface="Helvetica Neue Light"/>
                <a:sym typeface="Helvetica Neue Light"/>
              </a:rPr>
              <a:t> nombre: 'Federico', apellido: 'Perez', dni: '320118321'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GB" sz="1600">
                <a:solidFill>
                  <a:schemeClr val="dk1"/>
                </a:solidFill>
                <a:highlight>
                  <a:schemeClr val="lt1"/>
                </a:highlight>
                <a:latin typeface="Helvetica Neue Light"/>
                <a:ea typeface="Helvetica Neue Light"/>
                <a:cs typeface="Helvetica Neue Light"/>
                <a:sym typeface="Helvetica Neue Light"/>
              </a:rPr>
              <a:t>Utilizar sintaxis de Promesas con async await e import para la importación de módulos.</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lang="en-GB" sz="1600">
                <a:solidFill>
                  <a:schemeClr val="dk1"/>
                </a:solidFill>
                <a:highlight>
                  <a:schemeClr val="lt1"/>
                </a:highlight>
                <a:latin typeface="Helvetica Neue Light"/>
                <a:ea typeface="Helvetica Neue Light"/>
                <a:cs typeface="Helvetica Neue Light"/>
                <a:sym typeface="Helvetica Neue Light"/>
              </a:rPr>
              <a:t>Con </a:t>
            </a:r>
            <a:r>
              <a:rPr b="1" lang="en-GB" sz="1600">
                <a:solidFill>
                  <a:schemeClr val="dk1"/>
                </a:solidFill>
                <a:highlight>
                  <a:schemeClr val="lt1"/>
                </a:highlight>
                <a:latin typeface="Helvetica Neue"/>
                <a:ea typeface="Helvetica Neue"/>
                <a:cs typeface="Helvetica Neue"/>
                <a:sym typeface="Helvetica Neue"/>
              </a:rPr>
              <a:t>Robo 3T</a:t>
            </a:r>
            <a:r>
              <a:rPr lang="en-GB" sz="1600">
                <a:solidFill>
                  <a:schemeClr val="dk1"/>
                </a:solidFill>
                <a:highlight>
                  <a:schemeClr val="lt1"/>
                </a:highlight>
                <a:latin typeface="Helvetica Neue Light"/>
                <a:ea typeface="Helvetica Neue Light"/>
                <a:cs typeface="Helvetica Neue Light"/>
                <a:sym typeface="Helvetica Neue Light"/>
              </a:rPr>
              <a:t> borrar al usuario llamado Tomas.</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lang="en-GB" sz="1600">
                <a:solidFill>
                  <a:schemeClr val="dk1"/>
                </a:solidFill>
                <a:highlight>
                  <a:schemeClr val="lt1"/>
                </a:highlight>
                <a:latin typeface="Helvetica Neue Light"/>
                <a:ea typeface="Helvetica Neue Light"/>
                <a:cs typeface="Helvetica Neue Light"/>
                <a:sym typeface="Helvetica Neue Light"/>
              </a:rPr>
              <a:t>Con </a:t>
            </a:r>
            <a:r>
              <a:rPr b="1" lang="en-GB" sz="1600">
                <a:solidFill>
                  <a:schemeClr val="dk1"/>
                </a:solidFill>
                <a:highlight>
                  <a:schemeClr val="lt1"/>
                </a:highlight>
                <a:latin typeface="Helvetica Neue"/>
                <a:ea typeface="Helvetica Neue"/>
                <a:cs typeface="Helvetica Neue"/>
                <a:sym typeface="Helvetica Neue"/>
              </a:rPr>
              <a:t>Mongo CLI</a:t>
            </a:r>
            <a:r>
              <a:rPr lang="en-GB" sz="1600">
                <a:solidFill>
                  <a:schemeClr val="dk1"/>
                </a:solidFill>
                <a:highlight>
                  <a:schemeClr val="lt1"/>
                </a:highlight>
                <a:latin typeface="Helvetica Neue Light"/>
                <a:ea typeface="Helvetica Neue Light"/>
                <a:cs typeface="Helvetica Neue Light"/>
                <a:sym typeface="Helvetica Neue Light"/>
              </a:rPr>
              <a:t> actualizar el usuario llamado 'Carlos' al nombre 'Juan Carlos' y luego listar los documentos finales.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448" name="Google Shape;448;p50"/>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2" name="Shape 452"/>
        <p:cNvGrpSpPr/>
        <p:nvPr/>
      </p:nvGrpSpPr>
      <p:grpSpPr>
        <a:xfrm>
          <a:off x="0" y="0"/>
          <a:ext cx="0" cy="0"/>
          <a:chOff x="0" y="0"/>
          <a:chExt cx="0" cy="0"/>
        </a:xfrm>
      </p:grpSpPr>
      <p:sp>
        <p:nvSpPr>
          <p:cNvPr id="453" name="Google Shape;453;p51"/>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16"/>
          <p:cNvSpPr txBox="1"/>
          <p:nvPr/>
        </p:nvSpPr>
        <p:spPr>
          <a:xfrm>
            <a:off x="0" y="167900"/>
            <a:ext cx="91440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DBaaS: </a:t>
            </a:r>
            <a:r>
              <a:rPr i="1" lang="en-GB" sz="3600">
                <a:solidFill>
                  <a:srgbClr val="E0FF00"/>
                </a:solidFill>
                <a:latin typeface="Anton"/>
                <a:ea typeface="Anton"/>
                <a:cs typeface="Anton"/>
                <a:sym typeface="Anton"/>
              </a:rPr>
              <a:t>DataBase</a:t>
            </a:r>
            <a:r>
              <a:rPr i="1" lang="en-GB" sz="3600">
                <a:solidFill>
                  <a:srgbClr val="E0FF00"/>
                </a:solidFill>
                <a:latin typeface="Anton"/>
                <a:ea typeface="Anton"/>
                <a:cs typeface="Anton"/>
                <a:sym typeface="Anton"/>
              </a:rPr>
              <a:t> As A Service</a:t>
            </a:r>
            <a:endParaRPr i="1" sz="3600">
              <a:solidFill>
                <a:srgbClr val="E0FF00"/>
              </a:solidFill>
              <a:latin typeface="Anton"/>
              <a:ea typeface="Anton"/>
              <a:cs typeface="Anton"/>
              <a:sym typeface="Anton"/>
            </a:endParaRPr>
          </a:p>
        </p:txBody>
      </p:sp>
      <p:pic>
        <p:nvPicPr>
          <p:cNvPr id="98" name="Google Shape;98;p16"/>
          <p:cNvPicPr preferRelativeResize="0"/>
          <p:nvPr/>
        </p:nvPicPr>
        <p:blipFill>
          <a:blip r:embed="rId4">
            <a:alphaModFix/>
          </a:blip>
          <a:stretch>
            <a:fillRect/>
          </a:stretch>
        </p:blipFill>
        <p:spPr>
          <a:xfrm>
            <a:off x="1859000" y="826475"/>
            <a:ext cx="5426000" cy="3615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7" name="Shape 457"/>
        <p:cNvGrpSpPr/>
        <p:nvPr/>
      </p:nvGrpSpPr>
      <p:grpSpPr>
        <a:xfrm>
          <a:off x="0" y="0"/>
          <a:ext cx="0" cy="0"/>
          <a:chOff x="0" y="0"/>
          <a:chExt cx="0" cy="0"/>
        </a:xfrm>
      </p:grpSpPr>
      <p:pic>
        <p:nvPicPr>
          <p:cNvPr id="458" name="Google Shape;458;p52"/>
          <p:cNvPicPr preferRelativeResize="0"/>
          <p:nvPr/>
        </p:nvPicPr>
        <p:blipFill>
          <a:blip r:embed="rId4">
            <a:alphaModFix/>
          </a:blip>
          <a:stretch>
            <a:fillRect/>
          </a:stretch>
        </p:blipFill>
        <p:spPr>
          <a:xfrm>
            <a:off x="75" y="0"/>
            <a:ext cx="9144000" cy="4501875"/>
          </a:xfrm>
          <a:prstGeom prst="rect">
            <a:avLst/>
          </a:prstGeom>
          <a:noFill/>
          <a:ln>
            <a:noFill/>
          </a:ln>
        </p:spPr>
      </p:pic>
      <p:sp>
        <p:nvSpPr>
          <p:cNvPr id="459" name="Google Shape;459;p52"/>
          <p:cNvSpPr txBox="1"/>
          <p:nvPr/>
        </p:nvSpPr>
        <p:spPr>
          <a:xfrm>
            <a:off x="1798000" y="1628450"/>
            <a:ext cx="7702200" cy="11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Firebase</a:t>
            </a:r>
            <a:endParaRPr i="1" sz="3600">
              <a:solidFill>
                <a:srgbClr val="E0FF00"/>
              </a:solidFill>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3"/>
          <p:cNvSpPr txBox="1"/>
          <p:nvPr/>
        </p:nvSpPr>
        <p:spPr>
          <a:xfrm>
            <a:off x="3240800" y="202750"/>
            <a:ext cx="4225200" cy="14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Firebase ¿qué es y cómo usarlo?</a:t>
            </a:r>
            <a:endParaRPr i="1" sz="3600">
              <a:latin typeface="Anton"/>
              <a:ea typeface="Anton"/>
              <a:cs typeface="Anton"/>
              <a:sym typeface="Anton"/>
            </a:endParaRPr>
          </a:p>
        </p:txBody>
      </p:sp>
      <p:pic>
        <p:nvPicPr>
          <p:cNvPr id="465" name="Google Shape;465;p5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66" name="Google Shape;466;p53"/>
          <p:cNvSpPr txBox="1"/>
          <p:nvPr/>
        </p:nvSpPr>
        <p:spPr>
          <a:xfrm>
            <a:off x="317500" y="1698175"/>
            <a:ext cx="8358900" cy="3156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Firebase es una </a:t>
            </a:r>
            <a:r>
              <a:rPr b="1" lang="en-GB" sz="1800">
                <a:solidFill>
                  <a:schemeClr val="dk1"/>
                </a:solidFill>
                <a:highlight>
                  <a:schemeClr val="lt1"/>
                </a:highlight>
                <a:latin typeface="Helvetica Neue"/>
                <a:ea typeface="Helvetica Neue"/>
                <a:cs typeface="Helvetica Neue"/>
                <a:sym typeface="Helvetica Neue"/>
              </a:rPr>
              <a:t>plataforma</a:t>
            </a:r>
            <a:r>
              <a:rPr lang="en-GB" sz="1800">
                <a:solidFill>
                  <a:schemeClr val="dk1"/>
                </a:solidFill>
                <a:highlight>
                  <a:schemeClr val="lt1"/>
                </a:highlight>
                <a:latin typeface="Helvetica Neue Light"/>
                <a:ea typeface="Helvetica Neue Light"/>
                <a:cs typeface="Helvetica Neue Light"/>
                <a:sym typeface="Helvetica Neue Light"/>
              </a:rPr>
              <a:t> para el </a:t>
            </a:r>
            <a:r>
              <a:rPr b="1" lang="en-GB" sz="1800">
                <a:solidFill>
                  <a:schemeClr val="dk1"/>
                </a:solidFill>
                <a:highlight>
                  <a:schemeClr val="lt1"/>
                </a:highlight>
                <a:latin typeface="Helvetica Neue"/>
                <a:ea typeface="Helvetica Neue"/>
                <a:cs typeface="Helvetica Neue"/>
                <a:sym typeface="Helvetica Neue"/>
              </a:rPr>
              <a:t>desarrollo de aplicaciones web</a:t>
            </a:r>
            <a:r>
              <a:rPr lang="en-GB" sz="1800">
                <a:solidFill>
                  <a:schemeClr val="dk1"/>
                </a:solidFill>
                <a:highlight>
                  <a:schemeClr val="lt1"/>
                </a:highlight>
                <a:latin typeface="Helvetica Neue Light"/>
                <a:ea typeface="Helvetica Neue Light"/>
                <a:cs typeface="Helvetica Neue Light"/>
                <a:sym typeface="Helvetica Neue Light"/>
              </a:rPr>
              <a:t> y aplicaciones </a:t>
            </a:r>
            <a:r>
              <a:rPr b="1" lang="en-GB" sz="1800">
                <a:solidFill>
                  <a:schemeClr val="dk1"/>
                </a:solidFill>
                <a:highlight>
                  <a:schemeClr val="lt1"/>
                </a:highlight>
                <a:latin typeface="Helvetica Neue"/>
                <a:ea typeface="Helvetica Neue"/>
                <a:cs typeface="Helvetica Neue"/>
                <a:sym typeface="Helvetica Neue"/>
              </a:rPr>
              <a:t>móviles </a:t>
            </a:r>
            <a:r>
              <a:rPr lang="en-GB" sz="1800">
                <a:solidFill>
                  <a:schemeClr val="dk1"/>
                </a:solidFill>
                <a:highlight>
                  <a:schemeClr val="lt1"/>
                </a:highlight>
                <a:latin typeface="Helvetica Neue Light"/>
                <a:ea typeface="Helvetica Neue Light"/>
                <a:cs typeface="Helvetica Neue Light"/>
                <a:sym typeface="Helvetica Neue Light"/>
              </a:rPr>
              <a:t>desarrollada por James Tamplin y Andrew Lee en 2011 y adquirida por Google en 2014, empezando con su producto base: </a:t>
            </a:r>
            <a:r>
              <a:rPr b="1" lang="en-GB" sz="1800">
                <a:solidFill>
                  <a:schemeClr val="dk1"/>
                </a:solidFill>
                <a:highlight>
                  <a:schemeClr val="lt1"/>
                </a:highlight>
                <a:latin typeface="Helvetica Neue"/>
                <a:ea typeface="Helvetica Neue"/>
                <a:cs typeface="Helvetica Neue"/>
                <a:sym typeface="Helvetica Neue"/>
              </a:rPr>
              <a:t>base de datos en tiempo real</a:t>
            </a:r>
            <a:r>
              <a:rPr lang="en-GB" sz="1800">
                <a:solidFill>
                  <a:schemeClr val="dk1"/>
                </a:solidFill>
                <a:highlight>
                  <a:schemeClr val="lt1"/>
                </a:highlight>
                <a:latin typeface="Helvetica Neue Light"/>
                <a:ea typeface="Helvetica Neue Light"/>
                <a:cs typeface="Helvetica Neue Light"/>
                <a:sym typeface="Helvetica Neue Light"/>
              </a:rPr>
              <a:t>.</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Firebase permite que, en lugar de hacer peticiones AJAX, el usuario se conecte a la base de datos y automáticamente envíe los datos.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Firebase puede ser administrado por cualquier aplicación backend y hay múltiples dependencias disponibles para lograr la conexión en cualquier plataforma.</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467" name="Google Shape;467;p53"/>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468" name="Google Shape;468;p53"/>
          <p:cNvPicPr preferRelativeResize="0"/>
          <p:nvPr/>
        </p:nvPicPr>
        <p:blipFill>
          <a:blip r:embed="rId5">
            <a:alphaModFix/>
          </a:blip>
          <a:stretch>
            <a:fillRect/>
          </a:stretch>
        </p:blipFill>
        <p:spPr>
          <a:xfrm>
            <a:off x="469900" y="202750"/>
            <a:ext cx="2801524" cy="14007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4"/>
          <p:cNvSpPr txBox="1"/>
          <p:nvPr/>
        </p:nvSpPr>
        <p:spPr>
          <a:xfrm>
            <a:off x="2934650" y="202750"/>
            <a:ext cx="4249800" cy="6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Firebase: Ventajas</a:t>
            </a:r>
            <a:endParaRPr i="1" sz="3600">
              <a:latin typeface="Anton"/>
              <a:ea typeface="Anton"/>
              <a:cs typeface="Anton"/>
              <a:sym typeface="Anton"/>
            </a:endParaRPr>
          </a:p>
        </p:txBody>
      </p:sp>
      <p:pic>
        <p:nvPicPr>
          <p:cNvPr id="474" name="Google Shape;474;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5" name="Google Shape;475;p54"/>
          <p:cNvSpPr txBox="1"/>
          <p:nvPr/>
        </p:nvSpPr>
        <p:spPr>
          <a:xfrm>
            <a:off x="341275" y="1106425"/>
            <a:ext cx="8358900" cy="4036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No necesitamos casarnos con Firebase, </a:t>
            </a:r>
            <a:r>
              <a:rPr b="1" lang="en-GB" sz="1800">
                <a:solidFill>
                  <a:schemeClr val="dk1"/>
                </a:solidFill>
                <a:highlight>
                  <a:schemeClr val="lt1"/>
                </a:highlight>
                <a:latin typeface="Helvetica Neue"/>
                <a:ea typeface="Helvetica Neue"/>
                <a:cs typeface="Helvetica Neue"/>
                <a:sym typeface="Helvetica Neue"/>
              </a:rPr>
              <a:t>se usa lo que se necesita</a:t>
            </a:r>
            <a:r>
              <a:rPr lang="en-GB" sz="1800">
                <a:solidFill>
                  <a:schemeClr val="dk1"/>
                </a:solidFill>
                <a:highlight>
                  <a:schemeClr val="lt1"/>
                </a:highlight>
                <a:latin typeface="Helvetica Neue Light"/>
                <a:ea typeface="Helvetica Neue Light"/>
                <a:cs typeface="Helvetica Neue Light"/>
                <a:sym typeface="Helvetica Neue Light"/>
              </a:rPr>
              <a:t> (por ejemplo quiero sólo Cloud Functions y Remote Config, pero no Real Time database).</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GB" sz="1800">
                <a:solidFill>
                  <a:schemeClr val="dk1"/>
                </a:solidFill>
                <a:highlight>
                  <a:schemeClr val="lt1"/>
                </a:highlight>
                <a:latin typeface="Helvetica Neue"/>
                <a:ea typeface="Helvetica Neue"/>
                <a:cs typeface="Helvetica Neue"/>
                <a:sym typeface="Helvetica Neue"/>
              </a:rPr>
              <a:t>Usa Cloud Storage</a:t>
            </a:r>
            <a:r>
              <a:rPr lang="en-GB" sz="1800">
                <a:solidFill>
                  <a:schemeClr val="dk1"/>
                </a:solidFill>
                <a:highlight>
                  <a:schemeClr val="lt1"/>
                </a:highlight>
                <a:latin typeface="Helvetica Neue Light"/>
                <a:ea typeface="Helvetica Neue Light"/>
                <a:cs typeface="Helvetica Neue Light"/>
                <a:sym typeface="Helvetica Neue Light"/>
              </a:rPr>
              <a:t>: base de datos para que usuarios puedan compartir ficheros e imágenes, sin necesidad de hacer bases de datos propias, que para imágenes a veces puede ser un poco ‘tedioso’.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GB" sz="1800">
                <a:solidFill>
                  <a:schemeClr val="dk1"/>
                </a:solidFill>
                <a:highlight>
                  <a:schemeClr val="lt1"/>
                </a:highlight>
                <a:latin typeface="Helvetica Neue"/>
                <a:ea typeface="Helvetica Neue"/>
                <a:cs typeface="Helvetica Neue"/>
                <a:sym typeface="Helvetica Neue"/>
              </a:rPr>
              <a:t>Usa Cloud Functions</a:t>
            </a:r>
            <a:r>
              <a:rPr lang="en-GB" sz="1800">
                <a:solidFill>
                  <a:schemeClr val="dk1"/>
                </a:solidFill>
                <a:highlight>
                  <a:schemeClr val="lt1"/>
                </a:highlight>
                <a:latin typeface="Helvetica Neue Light"/>
                <a:ea typeface="Helvetica Neue Light"/>
                <a:cs typeface="Helvetica Neue Light"/>
                <a:sym typeface="Helvetica Neue Light"/>
              </a:rPr>
              <a:t>: con esto nos ahorramos toda la infraestructura de backend. Es lo que más cobra Google, ya que sabe que es en lo que más ahorramos. Con el plan Blaze con las CF puedes hacer llamadas a tu API, no hay firewalls.</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476" name="Google Shape;476;p54"/>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477" name="Google Shape;477;p54"/>
          <p:cNvPicPr preferRelativeResize="0"/>
          <p:nvPr/>
        </p:nvPicPr>
        <p:blipFill>
          <a:blip r:embed="rId5">
            <a:alphaModFix/>
          </a:blip>
          <a:stretch>
            <a:fillRect/>
          </a:stretch>
        </p:blipFill>
        <p:spPr>
          <a:xfrm>
            <a:off x="743449" y="139813"/>
            <a:ext cx="2077587" cy="9372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81" name="Shape 481"/>
        <p:cNvGrpSpPr/>
        <p:nvPr/>
      </p:nvGrpSpPr>
      <p:grpSpPr>
        <a:xfrm>
          <a:off x="0" y="0"/>
          <a:ext cx="0" cy="0"/>
          <a:chOff x="0" y="0"/>
          <a:chExt cx="0" cy="0"/>
        </a:xfrm>
      </p:grpSpPr>
      <p:pic>
        <p:nvPicPr>
          <p:cNvPr id="482" name="Google Shape;482;p55"/>
          <p:cNvPicPr preferRelativeResize="0"/>
          <p:nvPr/>
        </p:nvPicPr>
        <p:blipFill>
          <a:blip r:embed="rId3">
            <a:alphaModFix/>
          </a:blip>
          <a:stretch>
            <a:fillRect/>
          </a:stretch>
        </p:blipFill>
        <p:spPr>
          <a:xfrm>
            <a:off x="630554" y="677050"/>
            <a:ext cx="7882892" cy="4237050"/>
          </a:xfrm>
          <a:prstGeom prst="rect">
            <a:avLst/>
          </a:prstGeom>
          <a:noFill/>
          <a:ln>
            <a:noFill/>
          </a:ln>
          <a:effectLst>
            <a:outerShdw blurRad="57150" rotWithShape="0" algn="bl" dir="5400000" dist="19050">
              <a:srgbClr val="000000">
                <a:alpha val="50000"/>
              </a:srgbClr>
            </a:outerShdw>
          </a:effectLst>
        </p:spPr>
      </p:pic>
      <p:sp>
        <p:nvSpPr>
          <p:cNvPr id="483" name="Google Shape;483;p55"/>
          <p:cNvSpPr txBox="1"/>
          <p:nvPr/>
        </p:nvSpPr>
        <p:spPr>
          <a:xfrm>
            <a:off x="630550" y="126550"/>
            <a:ext cx="6937500" cy="5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Firebase Website: </a:t>
            </a:r>
            <a:r>
              <a:rPr i="1" lang="en-GB" sz="2600" u="sng">
                <a:solidFill>
                  <a:schemeClr val="hlink"/>
                </a:solidFill>
                <a:latin typeface="Anton"/>
                <a:ea typeface="Anton"/>
                <a:cs typeface="Anton"/>
                <a:sym typeface="Anton"/>
                <a:hlinkClick r:id="rId4"/>
              </a:rPr>
              <a:t>https://firebase.google.com/</a:t>
            </a:r>
            <a:endParaRPr i="1" sz="2600">
              <a:latin typeface="Anton"/>
              <a:ea typeface="Anton"/>
              <a:cs typeface="Anton"/>
              <a:sym typeface="Anton"/>
            </a:endParaRPr>
          </a:p>
        </p:txBody>
      </p:sp>
      <p:pic>
        <p:nvPicPr>
          <p:cNvPr id="484" name="Google Shape;484;p55"/>
          <p:cNvPicPr preferRelativeResize="0"/>
          <p:nvPr/>
        </p:nvPicPr>
        <p:blipFill>
          <a:blip r:embed="rId5">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8" name="Shape 488"/>
        <p:cNvGrpSpPr/>
        <p:nvPr/>
      </p:nvGrpSpPr>
      <p:grpSpPr>
        <a:xfrm>
          <a:off x="0" y="0"/>
          <a:ext cx="0" cy="0"/>
          <a:chOff x="0" y="0"/>
          <a:chExt cx="0" cy="0"/>
        </a:xfrm>
      </p:grpSpPr>
      <p:sp>
        <p:nvSpPr>
          <p:cNvPr id="489" name="Google Shape;489;p56"/>
          <p:cNvSpPr txBox="1"/>
          <p:nvPr/>
        </p:nvSpPr>
        <p:spPr>
          <a:xfrm>
            <a:off x="0" y="399675"/>
            <a:ext cx="91440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Firebase y Node.js</a:t>
            </a:r>
            <a:endParaRPr i="1" sz="3600">
              <a:solidFill>
                <a:srgbClr val="E0FF00"/>
              </a:solidFill>
              <a:latin typeface="Anton"/>
              <a:ea typeface="Anton"/>
              <a:cs typeface="Anton"/>
              <a:sym typeface="Anton"/>
            </a:endParaRPr>
          </a:p>
        </p:txBody>
      </p:sp>
      <p:pic>
        <p:nvPicPr>
          <p:cNvPr id="490" name="Google Shape;490;p56"/>
          <p:cNvPicPr preferRelativeResize="0"/>
          <p:nvPr/>
        </p:nvPicPr>
        <p:blipFill>
          <a:blip r:embed="rId4">
            <a:alphaModFix/>
          </a:blip>
          <a:stretch>
            <a:fillRect/>
          </a:stretch>
        </p:blipFill>
        <p:spPr>
          <a:xfrm>
            <a:off x="975137" y="1213100"/>
            <a:ext cx="7193725" cy="2865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7"/>
          <p:cNvSpPr txBox="1"/>
          <p:nvPr/>
        </p:nvSpPr>
        <p:spPr>
          <a:xfrm>
            <a:off x="2335525" y="202750"/>
            <a:ext cx="5160600" cy="6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CRUD API usando </a:t>
            </a:r>
            <a:r>
              <a:rPr i="1" lang="en-GB" sz="3600">
                <a:latin typeface="Anton"/>
                <a:ea typeface="Anton"/>
                <a:cs typeface="Anton"/>
                <a:sym typeface="Anton"/>
              </a:rPr>
              <a:t>F</a:t>
            </a:r>
            <a:r>
              <a:rPr i="1" lang="en-GB" sz="3600">
                <a:latin typeface="Anton"/>
                <a:ea typeface="Anton"/>
                <a:cs typeface="Anton"/>
                <a:sym typeface="Anton"/>
              </a:rPr>
              <a:t>irebase</a:t>
            </a:r>
            <a:endParaRPr i="1" sz="3600">
              <a:latin typeface="Anton"/>
              <a:ea typeface="Anton"/>
              <a:cs typeface="Anton"/>
              <a:sym typeface="Anton"/>
            </a:endParaRPr>
          </a:p>
        </p:txBody>
      </p:sp>
      <p:pic>
        <p:nvPicPr>
          <p:cNvPr id="496" name="Google Shape;496;p5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97" name="Google Shape;497;p57"/>
          <p:cNvSpPr txBox="1"/>
          <p:nvPr/>
        </p:nvSpPr>
        <p:spPr>
          <a:xfrm>
            <a:off x="341275" y="1030225"/>
            <a:ext cx="8358900" cy="4036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A modo de ejemplo de interacción de </a:t>
            </a:r>
            <a:r>
              <a:rPr b="1" lang="en-GB" sz="2000">
                <a:solidFill>
                  <a:schemeClr val="dk1"/>
                </a:solidFill>
                <a:highlight>
                  <a:schemeClr val="lt1"/>
                </a:highlight>
                <a:latin typeface="Helvetica Neue"/>
                <a:ea typeface="Helvetica Neue"/>
                <a:cs typeface="Helvetica Neue"/>
                <a:sym typeface="Helvetica Neue"/>
              </a:rPr>
              <a:t>Node.js con Firebase</a:t>
            </a:r>
            <a:r>
              <a:rPr lang="en-GB" sz="2000">
                <a:solidFill>
                  <a:schemeClr val="dk1"/>
                </a:solidFill>
                <a:highlight>
                  <a:schemeClr val="lt1"/>
                </a:highlight>
                <a:latin typeface="Helvetica Neue Light"/>
                <a:ea typeface="Helvetica Neue Light"/>
                <a:cs typeface="Helvetica Neue Light"/>
                <a:sym typeface="Helvetica Neue Light"/>
              </a:rPr>
              <a:t>, vamos a crear las operaciones necesarias que son: Crear, Leer, Actualizar y Borrar (o </a:t>
            </a:r>
            <a:r>
              <a:rPr b="1" lang="en-GB" sz="2000">
                <a:solidFill>
                  <a:schemeClr val="dk1"/>
                </a:solidFill>
                <a:highlight>
                  <a:schemeClr val="lt1"/>
                </a:highlight>
                <a:latin typeface="Helvetica Neue"/>
                <a:ea typeface="Helvetica Neue"/>
                <a:cs typeface="Helvetica Neue"/>
                <a:sym typeface="Helvetica Neue"/>
              </a:rPr>
              <a:t>CRUD </a:t>
            </a:r>
            <a:r>
              <a:rPr lang="en-GB" sz="2000">
                <a:solidFill>
                  <a:schemeClr val="dk1"/>
                </a:solidFill>
                <a:highlight>
                  <a:schemeClr val="lt1"/>
                </a:highlight>
                <a:latin typeface="Helvetica Neue Light"/>
                <a:ea typeface="Helvetica Neue Light"/>
                <a:cs typeface="Helvetica Neue Light"/>
                <a:sym typeface="Helvetica Neue Light"/>
              </a:rPr>
              <a:t>por sus siglas en inglés).</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91440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En </a:t>
            </a:r>
            <a:r>
              <a:rPr b="1" lang="en-GB" sz="2000">
                <a:solidFill>
                  <a:schemeClr val="dk1"/>
                </a:solidFill>
                <a:highlight>
                  <a:schemeClr val="lt1"/>
                </a:highlight>
                <a:latin typeface="Helvetica Neue"/>
                <a:ea typeface="Helvetica Neue"/>
                <a:cs typeface="Helvetica Neue"/>
                <a:sym typeface="Helvetica Neue"/>
              </a:rPr>
              <a:t>Firebase</a:t>
            </a:r>
            <a:r>
              <a:rPr lang="en-GB" sz="2000">
                <a:solidFill>
                  <a:schemeClr val="dk1"/>
                </a:solidFill>
                <a:highlight>
                  <a:schemeClr val="lt1"/>
                </a:highlight>
                <a:latin typeface="Helvetica Neue Light"/>
                <a:ea typeface="Helvetica Neue Light"/>
                <a:cs typeface="Helvetica Neue Light"/>
                <a:sym typeface="Helvetica Neue Light"/>
              </a:rPr>
              <a:t> utilizaremos la opción </a:t>
            </a:r>
            <a:r>
              <a:rPr b="1" lang="en-GB" sz="2000">
                <a:solidFill>
                  <a:schemeClr val="dk1"/>
                </a:solidFill>
                <a:highlight>
                  <a:schemeClr val="lt1"/>
                </a:highlight>
                <a:latin typeface="Helvetica Neue"/>
                <a:ea typeface="Helvetica Neue"/>
                <a:cs typeface="Helvetica Neue"/>
                <a:sym typeface="Helvetica Neue"/>
              </a:rPr>
              <a:t>Cloud Firestore</a:t>
            </a:r>
            <a:r>
              <a:rPr lang="en-GB" sz="2000">
                <a:solidFill>
                  <a:schemeClr val="dk1"/>
                </a:solidFill>
                <a:highlight>
                  <a:schemeClr val="lt1"/>
                </a:highlight>
                <a:latin typeface="Helvetica Neue Light"/>
                <a:ea typeface="Helvetica Neue Light"/>
                <a:cs typeface="Helvetica Neue Light"/>
                <a:sym typeface="Helvetica Neue Light"/>
              </a:rPr>
              <a:t>. Esta base de datos NoSQL nos permite guardar los datos en forma de documentos y colecciones. Como ya habíamos visto, esto es similar al concepto de filas y columnas en las bases de datos SQL.</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91440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Vamos a seguir a continuación una serie de pasos para configurar y poder acceder a </a:t>
            </a:r>
            <a:r>
              <a:rPr b="1" lang="en-GB" sz="2000">
                <a:solidFill>
                  <a:schemeClr val="dk1"/>
                </a:solidFill>
                <a:highlight>
                  <a:schemeClr val="lt1"/>
                </a:highlight>
                <a:latin typeface="Helvetica Neue"/>
                <a:ea typeface="Helvetica Neue"/>
                <a:cs typeface="Helvetica Neue"/>
                <a:sym typeface="Helvetica Neue"/>
              </a:rPr>
              <a:t>Cloud Firestore</a:t>
            </a:r>
            <a:r>
              <a:rPr lang="en-GB" sz="2000">
                <a:solidFill>
                  <a:schemeClr val="dk1"/>
                </a:solidFill>
                <a:highlight>
                  <a:schemeClr val="lt1"/>
                </a:highlight>
                <a:latin typeface="Helvetica Neue Light"/>
                <a:ea typeface="Helvetica Neue Light"/>
                <a:cs typeface="Helvetica Neue Light"/>
                <a:sym typeface="Helvetica Neue Light"/>
              </a:rPr>
              <a:t> de </a:t>
            </a:r>
            <a:r>
              <a:rPr b="1" lang="en-GB" sz="2000">
                <a:solidFill>
                  <a:schemeClr val="dk1"/>
                </a:solidFill>
                <a:highlight>
                  <a:schemeClr val="lt1"/>
                </a:highlight>
                <a:latin typeface="Helvetica Neue"/>
                <a:ea typeface="Helvetica Neue"/>
                <a:cs typeface="Helvetica Neue"/>
                <a:sym typeface="Helvetica Neue"/>
              </a:rPr>
              <a:t>Firebase</a:t>
            </a:r>
            <a:r>
              <a:rPr lang="en-GB" sz="20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498" name="Google Shape;498;p57"/>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499" name="Google Shape;499;p57"/>
          <p:cNvPicPr preferRelativeResize="0"/>
          <p:nvPr/>
        </p:nvPicPr>
        <p:blipFill>
          <a:blip r:embed="rId5">
            <a:alphaModFix/>
          </a:blip>
          <a:stretch>
            <a:fillRect/>
          </a:stretch>
        </p:blipFill>
        <p:spPr>
          <a:xfrm>
            <a:off x="211650" y="165927"/>
            <a:ext cx="2010001" cy="8425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3" name="Shape 503"/>
        <p:cNvGrpSpPr/>
        <p:nvPr/>
      </p:nvGrpSpPr>
      <p:grpSpPr>
        <a:xfrm>
          <a:off x="0" y="0"/>
          <a:ext cx="0" cy="0"/>
          <a:chOff x="0" y="0"/>
          <a:chExt cx="0" cy="0"/>
        </a:xfrm>
      </p:grpSpPr>
      <p:sp>
        <p:nvSpPr>
          <p:cNvPr id="504" name="Google Shape;504;p58"/>
          <p:cNvSpPr txBox="1"/>
          <p:nvPr/>
        </p:nvSpPr>
        <p:spPr>
          <a:xfrm>
            <a:off x="1702850" y="202750"/>
            <a:ext cx="6537000" cy="6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Creando un proyecto en Firebase</a:t>
            </a:r>
            <a:endParaRPr i="1" sz="3600">
              <a:latin typeface="Anton"/>
              <a:ea typeface="Anton"/>
              <a:cs typeface="Anton"/>
              <a:sym typeface="Anton"/>
            </a:endParaRPr>
          </a:p>
        </p:txBody>
      </p:sp>
      <p:pic>
        <p:nvPicPr>
          <p:cNvPr id="505" name="Google Shape;505;p5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6" name="Google Shape;506;p58"/>
          <p:cNvSpPr txBox="1"/>
          <p:nvPr/>
        </p:nvSpPr>
        <p:spPr>
          <a:xfrm>
            <a:off x="341275" y="877825"/>
            <a:ext cx="8358900" cy="91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Vamos a empezar a configurar nuestro entorno, ingresando en la Consola de Firebase: </a:t>
            </a:r>
            <a:r>
              <a:rPr lang="en-GB" sz="2000" u="sng">
                <a:solidFill>
                  <a:schemeClr val="hlink"/>
                </a:solidFill>
                <a:latin typeface="Helvetica Neue Light"/>
                <a:ea typeface="Helvetica Neue Light"/>
                <a:cs typeface="Helvetica Neue Light"/>
                <a:sym typeface="Helvetica Neue Light"/>
                <a:hlinkClick r:id="rId4"/>
              </a:rPr>
              <a:t>https://console.firebase.google.com/u/0/</a:t>
            </a:r>
            <a:endParaRPr sz="2000">
              <a:solidFill>
                <a:schemeClr val="dk1"/>
              </a:solidFill>
              <a:latin typeface="Helvetica Neue Light"/>
              <a:ea typeface="Helvetica Neue Light"/>
              <a:cs typeface="Helvetica Neue Light"/>
              <a:sym typeface="Helvetica Neue Light"/>
            </a:endParaRPr>
          </a:p>
          <a:p>
            <a:pPr indent="0" lvl="0" marL="914400" rtl="0" algn="l">
              <a:lnSpc>
                <a:spcPct val="115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b="1" sz="2000">
              <a:solidFill>
                <a:schemeClr val="dk1"/>
              </a:solidFill>
              <a:latin typeface="Helvetica Neue"/>
              <a:ea typeface="Helvetica Neue"/>
              <a:cs typeface="Helvetica Neue"/>
              <a:sym typeface="Helvetica Neue"/>
            </a:endParaRPr>
          </a:p>
        </p:txBody>
      </p:sp>
      <p:pic>
        <p:nvPicPr>
          <p:cNvPr id="507" name="Google Shape;507;p58"/>
          <p:cNvPicPr preferRelativeResize="0"/>
          <p:nvPr/>
        </p:nvPicPr>
        <p:blipFill>
          <a:blip r:embed="rId5">
            <a:alphaModFix/>
          </a:blip>
          <a:stretch>
            <a:fillRect/>
          </a:stretch>
        </p:blipFill>
        <p:spPr>
          <a:xfrm>
            <a:off x="236300" y="227925"/>
            <a:ext cx="1466550" cy="614750"/>
          </a:xfrm>
          <a:prstGeom prst="rect">
            <a:avLst/>
          </a:prstGeom>
          <a:noFill/>
          <a:ln>
            <a:noFill/>
          </a:ln>
          <a:effectLst>
            <a:outerShdw blurRad="57150" rotWithShape="0" algn="bl" dir="5400000" dist="19050">
              <a:srgbClr val="000000">
                <a:alpha val="50000"/>
              </a:srgbClr>
            </a:outerShdw>
          </a:effectLst>
        </p:spPr>
      </p:pic>
      <p:pic>
        <p:nvPicPr>
          <p:cNvPr id="508" name="Google Shape;508;p58"/>
          <p:cNvPicPr preferRelativeResize="0"/>
          <p:nvPr/>
        </p:nvPicPr>
        <p:blipFill>
          <a:blip r:embed="rId6">
            <a:alphaModFix/>
          </a:blip>
          <a:stretch>
            <a:fillRect/>
          </a:stretch>
        </p:blipFill>
        <p:spPr>
          <a:xfrm>
            <a:off x="1574512" y="1726275"/>
            <a:ext cx="5994976" cy="3222300"/>
          </a:xfrm>
          <a:prstGeom prst="rect">
            <a:avLst/>
          </a:prstGeom>
          <a:noFill/>
          <a:ln>
            <a:noFill/>
          </a:ln>
          <a:effectLst>
            <a:outerShdw blurRad="57150" rotWithShape="0" algn="bl" dir="5400000" dist="19050">
              <a:srgbClr val="000000">
                <a:alpha val="50000"/>
              </a:srgbClr>
            </a:outerShdw>
          </a:effectLst>
        </p:spPr>
      </p:pic>
      <p:sp>
        <p:nvSpPr>
          <p:cNvPr id="509" name="Google Shape;509;p58"/>
          <p:cNvSpPr/>
          <p:nvPr/>
        </p:nvSpPr>
        <p:spPr>
          <a:xfrm>
            <a:off x="3012325" y="2902300"/>
            <a:ext cx="676800" cy="509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8"/>
          <p:cNvSpPr/>
          <p:nvPr/>
        </p:nvSpPr>
        <p:spPr>
          <a:xfrm>
            <a:off x="3776675" y="3072700"/>
            <a:ext cx="320100" cy="227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4" name="Shape 514"/>
        <p:cNvGrpSpPr/>
        <p:nvPr/>
      </p:nvGrpSpPr>
      <p:grpSpPr>
        <a:xfrm>
          <a:off x="0" y="0"/>
          <a:ext cx="0" cy="0"/>
          <a:chOff x="0" y="0"/>
          <a:chExt cx="0" cy="0"/>
        </a:xfrm>
      </p:grpSpPr>
      <p:pic>
        <p:nvPicPr>
          <p:cNvPr id="515" name="Google Shape;515;p59"/>
          <p:cNvPicPr preferRelativeResize="0"/>
          <p:nvPr/>
        </p:nvPicPr>
        <p:blipFill>
          <a:blip r:embed="rId3">
            <a:alphaModFix/>
          </a:blip>
          <a:stretch>
            <a:fillRect/>
          </a:stretch>
        </p:blipFill>
        <p:spPr>
          <a:xfrm>
            <a:off x="646062" y="799400"/>
            <a:ext cx="7851876" cy="4220370"/>
          </a:xfrm>
          <a:prstGeom prst="rect">
            <a:avLst/>
          </a:prstGeom>
          <a:noFill/>
          <a:ln>
            <a:noFill/>
          </a:ln>
          <a:effectLst>
            <a:outerShdw blurRad="57150" rotWithShape="0" algn="bl" dir="5400000" dist="19050">
              <a:srgbClr val="000000">
                <a:alpha val="50000"/>
              </a:srgbClr>
            </a:outerShdw>
          </a:effectLst>
        </p:spPr>
      </p:pic>
      <p:pic>
        <p:nvPicPr>
          <p:cNvPr id="516" name="Google Shape;516;p59"/>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17" name="Google Shape;517;p59"/>
          <p:cNvSpPr/>
          <p:nvPr/>
        </p:nvSpPr>
        <p:spPr>
          <a:xfrm>
            <a:off x="1798825" y="1390200"/>
            <a:ext cx="854700" cy="214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9"/>
          <p:cNvSpPr/>
          <p:nvPr/>
        </p:nvSpPr>
        <p:spPr>
          <a:xfrm rot="5400000">
            <a:off x="3734000" y="1218575"/>
            <a:ext cx="320100" cy="227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9"/>
          <p:cNvSpPr/>
          <p:nvPr/>
        </p:nvSpPr>
        <p:spPr>
          <a:xfrm>
            <a:off x="4293925" y="2924975"/>
            <a:ext cx="2876400" cy="1505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9"/>
          <p:cNvSpPr/>
          <p:nvPr/>
        </p:nvSpPr>
        <p:spPr>
          <a:xfrm rot="-5403219">
            <a:off x="1524637" y="1615031"/>
            <a:ext cx="320400" cy="227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9"/>
          <p:cNvSpPr/>
          <p:nvPr/>
        </p:nvSpPr>
        <p:spPr>
          <a:xfrm>
            <a:off x="3351000" y="1568675"/>
            <a:ext cx="721200" cy="214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9"/>
          <p:cNvSpPr txBox="1"/>
          <p:nvPr/>
        </p:nvSpPr>
        <p:spPr>
          <a:xfrm>
            <a:off x="1520025" y="18128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rgbClr val="FF0000"/>
                </a:solidFill>
              </a:rPr>
              <a:t>1</a:t>
            </a:r>
            <a:endParaRPr b="1" sz="2100">
              <a:solidFill>
                <a:srgbClr val="FF0000"/>
              </a:solidFill>
            </a:endParaRPr>
          </a:p>
        </p:txBody>
      </p:sp>
      <p:sp>
        <p:nvSpPr>
          <p:cNvPr id="523" name="Google Shape;523;p59"/>
          <p:cNvSpPr txBox="1"/>
          <p:nvPr/>
        </p:nvSpPr>
        <p:spPr>
          <a:xfrm>
            <a:off x="4002925" y="10022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rgbClr val="FF0000"/>
                </a:solidFill>
              </a:rPr>
              <a:t>2</a:t>
            </a:r>
            <a:endParaRPr b="1" sz="2100">
              <a:solidFill>
                <a:srgbClr val="FF0000"/>
              </a:solidFill>
            </a:endParaRPr>
          </a:p>
        </p:txBody>
      </p:sp>
      <p:sp>
        <p:nvSpPr>
          <p:cNvPr id="524" name="Google Shape;524;p59"/>
          <p:cNvSpPr txBox="1"/>
          <p:nvPr/>
        </p:nvSpPr>
        <p:spPr>
          <a:xfrm>
            <a:off x="7152225" y="27725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rgbClr val="FF0000"/>
                </a:solidFill>
              </a:rPr>
              <a:t>3</a:t>
            </a:r>
            <a:endParaRPr b="1" sz="2100">
              <a:solidFill>
                <a:srgbClr val="FF0000"/>
              </a:solidFill>
            </a:endParaRPr>
          </a:p>
        </p:txBody>
      </p:sp>
      <p:sp>
        <p:nvSpPr>
          <p:cNvPr id="525" name="Google Shape;525;p59"/>
          <p:cNvSpPr txBox="1"/>
          <p:nvPr/>
        </p:nvSpPr>
        <p:spPr>
          <a:xfrm>
            <a:off x="1074000" y="126550"/>
            <a:ext cx="6422400" cy="6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Firebase: configuración del proyecto</a:t>
            </a:r>
            <a:endParaRPr i="1" sz="2600">
              <a:latin typeface="Anton"/>
              <a:ea typeface="Anton"/>
              <a:cs typeface="Anton"/>
              <a:sym typeface="Anton"/>
            </a:endParaRPr>
          </a:p>
        </p:txBody>
      </p:sp>
      <p:pic>
        <p:nvPicPr>
          <p:cNvPr id="526" name="Google Shape;526;p59"/>
          <p:cNvPicPr preferRelativeResize="0"/>
          <p:nvPr/>
        </p:nvPicPr>
        <p:blipFill>
          <a:blip r:embed="rId5">
            <a:alphaModFix/>
          </a:blip>
          <a:stretch>
            <a:fillRect/>
          </a:stretch>
        </p:blipFill>
        <p:spPr>
          <a:xfrm>
            <a:off x="646050" y="126550"/>
            <a:ext cx="427950" cy="518075"/>
          </a:xfrm>
          <a:prstGeom prst="rect">
            <a:avLst/>
          </a:prstGeom>
          <a:noFill/>
          <a:ln>
            <a:noFill/>
          </a:ln>
          <a:effectLst>
            <a:outerShdw blurRad="57150" rotWithShape="0" algn="bl" dir="5400000" dist="19050">
              <a:srgbClr val="000000">
                <a:alpha val="50000"/>
              </a:srgbClr>
            </a:outerShdw>
          </a:effectLst>
        </p:spPr>
      </p:pic>
      <p:sp>
        <p:nvSpPr>
          <p:cNvPr id="527" name="Google Shape;527;p59"/>
          <p:cNvSpPr/>
          <p:nvPr/>
        </p:nvSpPr>
        <p:spPr>
          <a:xfrm>
            <a:off x="4161050" y="4445125"/>
            <a:ext cx="1582800" cy="330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9"/>
          <p:cNvSpPr txBox="1"/>
          <p:nvPr/>
        </p:nvSpPr>
        <p:spPr>
          <a:xfrm>
            <a:off x="5819850" y="43564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rgbClr val="FF0000"/>
                </a:solidFill>
              </a:rPr>
              <a:t>4</a:t>
            </a:r>
            <a:endParaRPr b="1" sz="2100">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32" name="Shape 532"/>
        <p:cNvGrpSpPr/>
        <p:nvPr/>
      </p:nvGrpSpPr>
      <p:grpSpPr>
        <a:xfrm>
          <a:off x="0" y="0"/>
          <a:ext cx="0" cy="0"/>
          <a:chOff x="0" y="0"/>
          <a:chExt cx="0" cy="0"/>
        </a:xfrm>
      </p:grpSpPr>
      <p:pic>
        <p:nvPicPr>
          <p:cNvPr id="533" name="Google Shape;533;p60"/>
          <p:cNvPicPr preferRelativeResize="0"/>
          <p:nvPr/>
        </p:nvPicPr>
        <p:blipFill>
          <a:blip r:embed="rId3">
            <a:alphaModFix/>
          </a:blip>
          <a:stretch>
            <a:fillRect/>
          </a:stretch>
        </p:blipFill>
        <p:spPr>
          <a:xfrm>
            <a:off x="646050" y="799800"/>
            <a:ext cx="7851900" cy="4220366"/>
          </a:xfrm>
          <a:prstGeom prst="rect">
            <a:avLst/>
          </a:prstGeom>
          <a:noFill/>
          <a:ln>
            <a:noFill/>
          </a:ln>
          <a:effectLst>
            <a:outerShdw blurRad="57150" rotWithShape="0" algn="bl" dir="5400000" dist="19050">
              <a:srgbClr val="000000">
                <a:alpha val="50000"/>
              </a:srgbClr>
            </a:outerShdw>
          </a:effectLst>
        </p:spPr>
      </p:pic>
      <p:sp>
        <p:nvSpPr>
          <p:cNvPr id="534" name="Google Shape;534;p60"/>
          <p:cNvSpPr txBox="1"/>
          <p:nvPr/>
        </p:nvSpPr>
        <p:spPr>
          <a:xfrm>
            <a:off x="1074000" y="126550"/>
            <a:ext cx="6422400" cy="6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Firebase: vista de la base de datos</a:t>
            </a:r>
            <a:endParaRPr i="1" sz="2600">
              <a:latin typeface="Anton"/>
              <a:ea typeface="Anton"/>
              <a:cs typeface="Anton"/>
              <a:sym typeface="Anton"/>
            </a:endParaRPr>
          </a:p>
        </p:txBody>
      </p:sp>
      <p:pic>
        <p:nvPicPr>
          <p:cNvPr id="535" name="Google Shape;535;p60"/>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36" name="Google Shape;536;p60"/>
          <p:cNvSpPr/>
          <p:nvPr/>
        </p:nvSpPr>
        <p:spPr>
          <a:xfrm>
            <a:off x="717350" y="1984200"/>
            <a:ext cx="874500" cy="155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0"/>
          <p:cNvSpPr/>
          <p:nvPr/>
        </p:nvSpPr>
        <p:spPr>
          <a:xfrm rot="10800000">
            <a:off x="1713425" y="1948050"/>
            <a:ext cx="320100" cy="227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8" name="Google Shape;538;p60"/>
          <p:cNvPicPr preferRelativeResize="0"/>
          <p:nvPr/>
        </p:nvPicPr>
        <p:blipFill>
          <a:blip r:embed="rId5">
            <a:alphaModFix/>
          </a:blip>
          <a:stretch>
            <a:fillRect/>
          </a:stretch>
        </p:blipFill>
        <p:spPr>
          <a:xfrm>
            <a:off x="646050" y="126550"/>
            <a:ext cx="427950" cy="5180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42" name="Shape 542"/>
        <p:cNvGrpSpPr/>
        <p:nvPr/>
      </p:nvGrpSpPr>
      <p:grpSpPr>
        <a:xfrm>
          <a:off x="0" y="0"/>
          <a:ext cx="0" cy="0"/>
          <a:chOff x="0" y="0"/>
          <a:chExt cx="0" cy="0"/>
        </a:xfrm>
      </p:grpSpPr>
      <p:sp>
        <p:nvSpPr>
          <p:cNvPr id="543" name="Google Shape;543;p61"/>
          <p:cNvSpPr txBox="1"/>
          <p:nvPr/>
        </p:nvSpPr>
        <p:spPr>
          <a:xfrm>
            <a:off x="1398000" y="1165800"/>
            <a:ext cx="6348000" cy="264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rgbClr val="121212"/>
                </a:solidFill>
                <a:latin typeface="Anton"/>
                <a:ea typeface="Anton"/>
                <a:cs typeface="Anton"/>
                <a:sym typeface="Anton"/>
              </a:rPr>
              <a:t>Configuración </a:t>
            </a:r>
            <a:endParaRPr i="1" sz="3600">
              <a:solidFill>
                <a:srgbClr val="121212"/>
              </a:solidFill>
              <a:latin typeface="Anton"/>
              <a:ea typeface="Anton"/>
              <a:cs typeface="Anton"/>
              <a:sym typeface="Anton"/>
            </a:endParaRPr>
          </a:p>
          <a:p>
            <a:pPr indent="0" lvl="0" marL="0" rtl="0" algn="ctr">
              <a:spcBef>
                <a:spcPts val="0"/>
              </a:spcBef>
              <a:spcAft>
                <a:spcPts val="0"/>
              </a:spcAft>
              <a:buNone/>
            </a:pPr>
            <a:r>
              <a:rPr i="1" lang="en-GB" sz="3600">
                <a:solidFill>
                  <a:srgbClr val="121212"/>
                </a:solidFill>
                <a:latin typeface="Anton"/>
                <a:ea typeface="Anton"/>
                <a:cs typeface="Anton"/>
                <a:sym typeface="Anton"/>
              </a:rPr>
              <a:t>del proyecto Node.js</a:t>
            </a:r>
            <a:endParaRPr i="1" sz="3600">
              <a:solidFill>
                <a:srgbClr val="121212"/>
              </a:solidFill>
              <a:latin typeface="Anton"/>
              <a:ea typeface="Anton"/>
              <a:cs typeface="Anton"/>
              <a:sym typeface="Anton"/>
            </a:endParaRPr>
          </a:p>
        </p:txBody>
      </p:sp>
      <p:pic>
        <p:nvPicPr>
          <p:cNvPr id="544" name="Google Shape;544;p6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nvSpPr>
        <p:spPr>
          <a:xfrm>
            <a:off x="467550" y="2067398"/>
            <a:ext cx="8208900" cy="2922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Cuando hablamos de Base de Datos como Servicio (</a:t>
            </a:r>
            <a:r>
              <a:rPr b="1" lang="en-GB" sz="2000">
                <a:solidFill>
                  <a:schemeClr val="dk1"/>
                </a:solidFill>
                <a:highlight>
                  <a:schemeClr val="lt1"/>
                </a:highlight>
                <a:latin typeface="Helvetica Neue"/>
                <a:ea typeface="Helvetica Neue"/>
                <a:cs typeface="Helvetica Neue"/>
                <a:sym typeface="Helvetica Neue"/>
              </a:rPr>
              <a:t>DBaaS</a:t>
            </a:r>
            <a:r>
              <a:rPr lang="en-GB" sz="2000">
                <a:solidFill>
                  <a:schemeClr val="dk1"/>
                </a:solidFill>
                <a:highlight>
                  <a:schemeClr val="lt1"/>
                </a:highlight>
                <a:latin typeface="Helvetica Neue Light"/>
                <a:ea typeface="Helvetica Neue Light"/>
                <a:cs typeface="Helvetica Neue Light"/>
                <a:sym typeface="Helvetica Neue Light"/>
              </a:rPr>
              <a:t>) nos referimos a la </a:t>
            </a:r>
            <a:r>
              <a:rPr b="1" lang="en-GB" sz="2000">
                <a:solidFill>
                  <a:schemeClr val="dk1"/>
                </a:solidFill>
                <a:highlight>
                  <a:schemeClr val="lt1"/>
                </a:highlight>
                <a:latin typeface="Helvetica Neue"/>
                <a:ea typeface="Helvetica Neue"/>
                <a:cs typeface="Helvetica Neue"/>
                <a:sym typeface="Helvetica Neue"/>
              </a:rPr>
              <a:t>ejecución</a:t>
            </a:r>
            <a:r>
              <a:rPr lang="en-GB" sz="2000">
                <a:solidFill>
                  <a:schemeClr val="dk1"/>
                </a:solidFill>
                <a:highlight>
                  <a:schemeClr val="lt1"/>
                </a:highlight>
                <a:latin typeface="Helvetica Neue Light"/>
                <a:ea typeface="Helvetica Neue Light"/>
                <a:cs typeface="Helvetica Neue Light"/>
                <a:sym typeface="Helvetica Neue Light"/>
              </a:rPr>
              <a:t> y </a:t>
            </a:r>
            <a:r>
              <a:rPr b="1" lang="en-GB" sz="2000">
                <a:solidFill>
                  <a:schemeClr val="dk1"/>
                </a:solidFill>
                <a:highlight>
                  <a:schemeClr val="lt1"/>
                </a:highlight>
                <a:latin typeface="Helvetica Neue"/>
                <a:ea typeface="Helvetica Neue"/>
                <a:cs typeface="Helvetica Neue"/>
                <a:sym typeface="Helvetica Neue"/>
              </a:rPr>
              <a:t>gestión</a:t>
            </a:r>
            <a:r>
              <a:rPr lang="en-GB" sz="2000">
                <a:solidFill>
                  <a:schemeClr val="dk1"/>
                </a:solidFill>
                <a:highlight>
                  <a:schemeClr val="lt1"/>
                </a:highlight>
                <a:latin typeface="Helvetica Neue Light"/>
                <a:ea typeface="Helvetica Neue Light"/>
                <a:cs typeface="Helvetica Neue Light"/>
                <a:sym typeface="Helvetica Neue Light"/>
              </a:rPr>
              <a:t> de las </a:t>
            </a:r>
            <a:r>
              <a:rPr b="1" lang="en-GB" sz="2000">
                <a:solidFill>
                  <a:schemeClr val="dk1"/>
                </a:solidFill>
                <a:highlight>
                  <a:schemeClr val="lt1"/>
                </a:highlight>
                <a:latin typeface="Helvetica Neue"/>
                <a:ea typeface="Helvetica Neue"/>
                <a:cs typeface="Helvetica Neue"/>
                <a:sym typeface="Helvetica Neue"/>
              </a:rPr>
              <a:t>bases de datos</a:t>
            </a:r>
            <a:r>
              <a:rPr lang="en-GB" sz="2000">
                <a:solidFill>
                  <a:schemeClr val="dk1"/>
                </a:solidFill>
                <a:highlight>
                  <a:schemeClr val="lt1"/>
                </a:highlight>
                <a:latin typeface="Helvetica Neue Light"/>
                <a:ea typeface="Helvetica Neue Light"/>
                <a:cs typeface="Helvetica Neue Light"/>
                <a:sym typeface="Helvetica Neue Light"/>
              </a:rPr>
              <a:t>, </a:t>
            </a:r>
            <a:r>
              <a:rPr b="1" lang="en-GB" sz="2000">
                <a:solidFill>
                  <a:schemeClr val="dk1"/>
                </a:solidFill>
                <a:highlight>
                  <a:schemeClr val="lt1"/>
                </a:highlight>
                <a:latin typeface="Helvetica Neue"/>
                <a:ea typeface="Helvetica Neue"/>
                <a:cs typeface="Helvetica Neue"/>
                <a:sym typeface="Helvetica Neue"/>
              </a:rPr>
              <a:t>optimizadas </a:t>
            </a:r>
            <a:r>
              <a:rPr lang="en-GB" sz="2000">
                <a:solidFill>
                  <a:schemeClr val="dk1"/>
                </a:solidFill>
                <a:highlight>
                  <a:schemeClr val="lt1"/>
                </a:highlight>
                <a:latin typeface="Helvetica Neue Light"/>
                <a:ea typeface="Helvetica Neue Light"/>
                <a:cs typeface="Helvetica Neue Light"/>
                <a:sym typeface="Helvetica Neue Light"/>
              </a:rPr>
              <a:t>y </a:t>
            </a:r>
            <a:r>
              <a:rPr b="1" lang="en-GB" sz="2000">
                <a:solidFill>
                  <a:schemeClr val="dk1"/>
                </a:solidFill>
                <a:highlight>
                  <a:schemeClr val="lt1"/>
                </a:highlight>
                <a:latin typeface="Helvetica Neue"/>
                <a:ea typeface="Helvetica Neue"/>
                <a:cs typeface="Helvetica Neue"/>
                <a:sym typeface="Helvetica Neue"/>
              </a:rPr>
              <a:t>alojadas </a:t>
            </a:r>
            <a:r>
              <a:rPr lang="en-GB" sz="2000">
                <a:solidFill>
                  <a:schemeClr val="dk1"/>
                </a:solidFill>
                <a:highlight>
                  <a:schemeClr val="lt1"/>
                </a:highlight>
                <a:latin typeface="Helvetica Neue Light"/>
                <a:ea typeface="Helvetica Neue Light"/>
                <a:cs typeface="Helvetica Neue Light"/>
                <a:sym typeface="Helvetica Neue Light"/>
              </a:rPr>
              <a:t>en la infraestructura de un </a:t>
            </a:r>
            <a:r>
              <a:rPr b="1" lang="en-GB" sz="2000">
                <a:solidFill>
                  <a:schemeClr val="dk1"/>
                </a:solidFill>
                <a:highlight>
                  <a:schemeClr val="lt1"/>
                </a:highlight>
                <a:latin typeface="Helvetica Neue"/>
                <a:ea typeface="Helvetica Neue"/>
                <a:cs typeface="Helvetica Neue"/>
                <a:sym typeface="Helvetica Neue"/>
              </a:rPr>
              <a:t>proveedor</a:t>
            </a:r>
            <a:r>
              <a:rPr lang="en-GB" sz="2000">
                <a:solidFill>
                  <a:schemeClr val="dk1"/>
                </a:solidFill>
                <a:highlight>
                  <a:schemeClr val="lt1"/>
                </a:highlight>
                <a:latin typeface="Helvetica Neue Light"/>
                <a:ea typeface="Helvetica Neue Light"/>
                <a:cs typeface="Helvetica Neue Light"/>
                <a:sym typeface="Helvetica Neue Light"/>
              </a:rPr>
              <a:t> de </a:t>
            </a:r>
            <a:r>
              <a:rPr b="1" lang="en-GB" sz="2000">
                <a:solidFill>
                  <a:schemeClr val="dk1"/>
                </a:solidFill>
                <a:highlight>
                  <a:schemeClr val="lt1"/>
                </a:highlight>
                <a:latin typeface="Helvetica Neue"/>
                <a:ea typeface="Helvetica Neue"/>
                <a:cs typeface="Helvetica Neue"/>
                <a:sym typeface="Helvetica Neue"/>
              </a:rPr>
              <a:t>servicios cloud</a:t>
            </a:r>
            <a:r>
              <a:rPr lang="en-GB" sz="20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De esta manera, para gestionar las bases de datos en el cloud </a:t>
            </a:r>
            <a:r>
              <a:rPr b="1" lang="en-GB" sz="2000">
                <a:solidFill>
                  <a:schemeClr val="dk1"/>
                </a:solidFill>
                <a:highlight>
                  <a:schemeClr val="lt1"/>
                </a:highlight>
                <a:latin typeface="Helvetica Neue"/>
                <a:ea typeface="Helvetica Neue"/>
                <a:cs typeface="Helvetica Neue"/>
                <a:sym typeface="Helvetica Neue"/>
              </a:rPr>
              <a:t>debemos contar con un servicio «por detrás»</a:t>
            </a:r>
            <a:r>
              <a:rPr lang="en-GB" sz="2000">
                <a:solidFill>
                  <a:schemeClr val="dk1"/>
                </a:solidFill>
                <a:highlight>
                  <a:schemeClr val="lt1"/>
                </a:highlight>
                <a:latin typeface="Helvetica Neue Light"/>
                <a:ea typeface="Helvetica Neue Light"/>
                <a:cs typeface="Helvetica Neue Light"/>
                <a:sym typeface="Helvetica Neue Light"/>
              </a:rPr>
              <a:t> como PaaS o IaaS, para estar seguros de tener la infraestructura necesaria.</a:t>
            </a:r>
            <a:endParaRPr sz="2000">
              <a:solidFill>
                <a:schemeClr val="dk1"/>
              </a:solidFill>
              <a:highlight>
                <a:schemeClr val="lt1"/>
              </a:highlight>
              <a:latin typeface="Helvetica Neue Light"/>
              <a:ea typeface="Helvetica Neue Light"/>
              <a:cs typeface="Helvetica Neue Light"/>
              <a:sym typeface="Helvetica Neue Light"/>
            </a:endParaRPr>
          </a:p>
        </p:txBody>
      </p:sp>
      <p:sp>
        <p:nvSpPr>
          <p:cNvPr id="104" name="Google Shape;104;p17"/>
          <p:cNvSpPr txBox="1"/>
          <p:nvPr/>
        </p:nvSpPr>
        <p:spPr>
          <a:xfrm>
            <a:off x="2608975" y="202750"/>
            <a:ext cx="5254500" cy="17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DBaaS: bases de datos </a:t>
            </a:r>
            <a:endParaRPr i="1" sz="3600">
              <a:latin typeface="Anton"/>
              <a:ea typeface="Anton"/>
              <a:cs typeface="Anton"/>
              <a:sym typeface="Anton"/>
            </a:endParaRPr>
          </a:p>
          <a:p>
            <a:pPr indent="0" lvl="0" marL="0" rtl="0" algn="ctr">
              <a:spcBef>
                <a:spcPts val="0"/>
              </a:spcBef>
              <a:spcAft>
                <a:spcPts val="0"/>
              </a:spcAft>
              <a:buNone/>
            </a:pPr>
            <a:r>
              <a:rPr i="1" lang="en-GB" sz="3600">
                <a:latin typeface="Anton"/>
                <a:ea typeface="Anton"/>
                <a:cs typeface="Anton"/>
                <a:sym typeface="Anton"/>
              </a:rPr>
              <a:t>como servicio</a:t>
            </a:r>
            <a:endParaRPr i="1" sz="3600">
              <a:latin typeface="Anton"/>
              <a:ea typeface="Anton"/>
              <a:cs typeface="Anton"/>
              <a:sym typeface="Anton"/>
            </a:endParaRPr>
          </a:p>
          <a:p>
            <a:pPr indent="0" lvl="0" marL="0" rtl="0" algn="ctr">
              <a:spcBef>
                <a:spcPts val="0"/>
              </a:spcBef>
              <a:spcAft>
                <a:spcPts val="0"/>
              </a:spcAft>
              <a:buNone/>
            </a:pPr>
            <a:r>
              <a:rPr i="1" lang="en-GB" sz="3600">
                <a:latin typeface="Anton"/>
                <a:ea typeface="Anton"/>
                <a:cs typeface="Anton"/>
                <a:sym typeface="Anton"/>
              </a:rPr>
              <a:t>¿en qué consiste?</a:t>
            </a:r>
            <a:endParaRPr i="1" sz="3600">
              <a:latin typeface="Anton"/>
              <a:ea typeface="Anton"/>
              <a:cs typeface="Anton"/>
              <a:sym typeface="Anton"/>
            </a:endParaRPr>
          </a:p>
        </p:txBody>
      </p:sp>
      <p:pic>
        <p:nvPicPr>
          <p:cNvPr id="105" name="Google Shape;105;p1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06" name="Google Shape;106;p17"/>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107" name="Google Shape;107;p17"/>
          <p:cNvPicPr preferRelativeResize="0"/>
          <p:nvPr/>
        </p:nvPicPr>
        <p:blipFill>
          <a:blip r:embed="rId5">
            <a:alphaModFix/>
          </a:blip>
          <a:stretch>
            <a:fillRect/>
          </a:stretch>
        </p:blipFill>
        <p:spPr>
          <a:xfrm>
            <a:off x="278875" y="237226"/>
            <a:ext cx="2647150" cy="1751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2"/>
          <p:cNvSpPr txBox="1"/>
          <p:nvPr/>
        </p:nvSpPr>
        <p:spPr>
          <a:xfrm>
            <a:off x="2162450" y="221475"/>
            <a:ext cx="5281500" cy="13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Configuración </a:t>
            </a:r>
            <a:endParaRPr i="1" sz="3600">
              <a:latin typeface="Anton"/>
              <a:ea typeface="Anton"/>
              <a:cs typeface="Anton"/>
              <a:sym typeface="Anton"/>
            </a:endParaRPr>
          </a:p>
          <a:p>
            <a:pPr indent="0" lvl="0" marL="0" rtl="0" algn="ctr">
              <a:spcBef>
                <a:spcPts val="0"/>
              </a:spcBef>
              <a:spcAft>
                <a:spcPts val="0"/>
              </a:spcAft>
              <a:buNone/>
            </a:pPr>
            <a:r>
              <a:rPr i="1" lang="en-GB" sz="3600">
                <a:latin typeface="Anton"/>
                <a:ea typeface="Anton"/>
                <a:cs typeface="Anton"/>
                <a:sym typeface="Anton"/>
              </a:rPr>
              <a:t>del proyecto Node.js</a:t>
            </a:r>
            <a:endParaRPr i="1" sz="3600">
              <a:latin typeface="Anton"/>
              <a:ea typeface="Anton"/>
              <a:cs typeface="Anton"/>
              <a:sym typeface="Anton"/>
            </a:endParaRPr>
          </a:p>
        </p:txBody>
      </p:sp>
      <p:pic>
        <p:nvPicPr>
          <p:cNvPr id="550" name="Google Shape;550;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1" name="Google Shape;551;p62"/>
          <p:cNvSpPr txBox="1"/>
          <p:nvPr/>
        </p:nvSpPr>
        <p:spPr>
          <a:xfrm>
            <a:off x="612000" y="1579200"/>
            <a:ext cx="7917000" cy="3399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Helvetica Neue Light"/>
              <a:buAutoNum type="arabicPeriod"/>
            </a:pPr>
            <a:r>
              <a:rPr lang="en-GB" sz="2000">
                <a:solidFill>
                  <a:schemeClr val="dk1"/>
                </a:solidFill>
                <a:highlight>
                  <a:schemeClr val="lt1"/>
                </a:highlight>
                <a:latin typeface="Helvetica Neue Light"/>
                <a:ea typeface="Helvetica Neue Light"/>
                <a:cs typeface="Helvetica Neue Light"/>
                <a:sym typeface="Helvetica Neue Light"/>
              </a:rPr>
              <a:t>Creamos un proyecto Node.js con </a:t>
            </a:r>
            <a:r>
              <a:rPr b="1" lang="en-GB" sz="2000">
                <a:solidFill>
                  <a:schemeClr val="dk1"/>
                </a:solidFill>
                <a:highlight>
                  <a:schemeClr val="lt1"/>
                </a:highlight>
                <a:latin typeface="Helvetica Neue"/>
                <a:ea typeface="Helvetica Neue"/>
                <a:cs typeface="Helvetica Neue"/>
                <a:sym typeface="Helvetica Neue"/>
              </a:rPr>
              <a:t>npm init -y</a:t>
            </a:r>
            <a:endParaRPr b="1" sz="20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SzPts val="2000"/>
              <a:buFont typeface="Helvetica Neue Light"/>
              <a:buAutoNum type="arabicPeriod"/>
            </a:pPr>
            <a:r>
              <a:rPr lang="en-GB" sz="2000">
                <a:solidFill>
                  <a:schemeClr val="dk1"/>
                </a:solidFill>
                <a:highlight>
                  <a:schemeClr val="lt1"/>
                </a:highlight>
                <a:latin typeface="Helvetica Neue Light"/>
                <a:ea typeface="Helvetica Neue Light"/>
                <a:cs typeface="Helvetica Neue Light"/>
                <a:sym typeface="Helvetica Neue Light"/>
              </a:rPr>
              <a:t>Instalamos el paquete npm para trabajar con Firebase en la carpeta de nuestro proyecto: </a:t>
            </a:r>
            <a:r>
              <a:rPr b="1" lang="en-GB" sz="2000">
                <a:solidFill>
                  <a:schemeClr val="dk1"/>
                </a:solidFill>
                <a:highlight>
                  <a:schemeClr val="lt1"/>
                </a:highlight>
                <a:latin typeface="Helvetica Neue"/>
                <a:ea typeface="Helvetica Neue"/>
                <a:cs typeface="Helvetica Neue"/>
                <a:sym typeface="Helvetica Neue"/>
              </a:rPr>
              <a:t>npm i firebase-admin</a:t>
            </a:r>
            <a:endParaRPr b="1" sz="20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SzPts val="2000"/>
              <a:buFont typeface="Helvetica Neue Light"/>
              <a:buAutoNum type="arabicPeriod"/>
            </a:pPr>
            <a:r>
              <a:rPr lang="en-GB" sz="2000">
                <a:solidFill>
                  <a:schemeClr val="dk1"/>
                </a:solidFill>
                <a:highlight>
                  <a:schemeClr val="lt1"/>
                </a:highlight>
                <a:latin typeface="Helvetica Neue Light"/>
                <a:ea typeface="Helvetica Neue Light"/>
                <a:cs typeface="Helvetica Neue Light"/>
                <a:sym typeface="Helvetica Neue Light"/>
              </a:rPr>
              <a:t>Incluimos en el proyecto el archivo JSON descargado desde el </a:t>
            </a:r>
            <a:r>
              <a:rPr lang="en-GB" sz="2000">
                <a:solidFill>
                  <a:schemeClr val="dk1"/>
                </a:solidFill>
                <a:highlight>
                  <a:schemeClr val="lt1"/>
                </a:highlight>
                <a:latin typeface="Helvetica Neue Light"/>
                <a:ea typeface="Helvetica Neue Light"/>
                <a:cs typeface="Helvetica Neue Light"/>
                <a:sym typeface="Helvetica Neue Light"/>
              </a:rPr>
              <a:t>botón</a:t>
            </a:r>
            <a:r>
              <a:rPr lang="en-GB" sz="2000">
                <a:solidFill>
                  <a:schemeClr val="dk1"/>
                </a:solidFill>
                <a:highlight>
                  <a:schemeClr val="lt1"/>
                </a:highlight>
                <a:latin typeface="Helvetica Neue Light"/>
                <a:ea typeface="Helvetica Neue Light"/>
                <a:cs typeface="Helvetica Neue Light"/>
                <a:sym typeface="Helvetica Neue Light"/>
              </a:rPr>
              <a:t> </a:t>
            </a:r>
            <a:r>
              <a:rPr b="1" lang="en-GB" sz="2000">
                <a:solidFill>
                  <a:schemeClr val="dk1"/>
                </a:solidFill>
                <a:highlight>
                  <a:schemeClr val="lt1"/>
                </a:highlight>
                <a:latin typeface="Helvetica Neue"/>
                <a:ea typeface="Helvetica Neue"/>
                <a:cs typeface="Helvetica Neue"/>
                <a:sym typeface="Helvetica Neue"/>
              </a:rPr>
              <a:t>                       </a:t>
            </a:r>
            <a:r>
              <a:rPr lang="en-GB" sz="2000">
                <a:solidFill>
                  <a:schemeClr val="dk1"/>
                </a:solidFill>
                <a:highlight>
                  <a:schemeClr val="lt1"/>
                </a:highlight>
                <a:latin typeface="Helvetica Neue Light"/>
                <a:ea typeface="Helvetica Neue Light"/>
                <a:cs typeface="Helvetica Neue Light"/>
                <a:sym typeface="Helvetica Neue Light"/>
              </a:rPr>
              <a:t>  </a:t>
            </a:r>
            <a:r>
              <a:rPr lang="en-GB" sz="2000">
                <a:solidFill>
                  <a:schemeClr val="dk1"/>
                </a:solidFill>
                <a:highlight>
                  <a:schemeClr val="lt1"/>
                </a:highlight>
                <a:latin typeface="Helvetica Neue Light"/>
                <a:ea typeface="Helvetica Neue Light"/>
                <a:cs typeface="Helvetica Neue Light"/>
                <a:sym typeface="Helvetica Neue Light"/>
              </a:rPr>
              <a:t>de la configuración de nuestro servidor en modo admin.</a:t>
            </a:r>
            <a:endParaRPr sz="2000">
              <a:solidFill>
                <a:srgbClr val="FF0000"/>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highlight>
                  <a:schemeClr val="lt1"/>
                </a:highlight>
                <a:latin typeface="Helvetica Neue Light"/>
                <a:ea typeface="Helvetica Neue Light"/>
                <a:cs typeface="Helvetica Neue Light"/>
                <a:sym typeface="Helvetica Neue Light"/>
              </a:rPr>
              <a:t>Generamos el archivo </a:t>
            </a:r>
            <a:r>
              <a:rPr b="1" lang="en-GB" sz="2000">
                <a:highlight>
                  <a:schemeClr val="lt1"/>
                </a:highlight>
                <a:latin typeface="Helvetica Neue"/>
                <a:ea typeface="Helvetica Neue"/>
                <a:cs typeface="Helvetica Neue"/>
                <a:sym typeface="Helvetica Neue"/>
              </a:rPr>
              <a:t>server.js</a:t>
            </a:r>
            <a:r>
              <a:rPr lang="en-GB" sz="2000">
                <a:highlight>
                  <a:schemeClr val="lt1"/>
                </a:highlight>
                <a:latin typeface="Helvetica Neue Light"/>
                <a:ea typeface="Helvetica Neue Light"/>
                <a:cs typeface="Helvetica Neue Light"/>
                <a:sym typeface="Helvetica Neue Light"/>
              </a:rPr>
              <a:t> y escribimos el código de conexión hacia la base de datos Firebase como se detalla a continuación:</a:t>
            </a:r>
            <a:endParaRPr sz="2000">
              <a:highlight>
                <a:schemeClr val="lt1"/>
              </a:highlight>
              <a:latin typeface="Helvetica Neue Light"/>
              <a:ea typeface="Helvetica Neue Light"/>
              <a:cs typeface="Helvetica Neue Light"/>
              <a:sym typeface="Helvetica Neue Light"/>
            </a:endParaRPr>
          </a:p>
          <a:p>
            <a:pPr indent="0" lvl="0" marL="91440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552" name="Google Shape;552;p62"/>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553" name="Google Shape;553;p62"/>
          <p:cNvPicPr preferRelativeResize="0"/>
          <p:nvPr/>
        </p:nvPicPr>
        <p:blipFill>
          <a:blip r:embed="rId5">
            <a:alphaModFix/>
          </a:blip>
          <a:stretch>
            <a:fillRect/>
          </a:stretch>
        </p:blipFill>
        <p:spPr>
          <a:xfrm>
            <a:off x="1864800" y="3074400"/>
            <a:ext cx="1708500" cy="367325"/>
          </a:xfrm>
          <a:prstGeom prst="rect">
            <a:avLst/>
          </a:prstGeom>
          <a:noFill/>
          <a:ln>
            <a:noFill/>
          </a:ln>
        </p:spPr>
      </p:pic>
      <p:pic>
        <p:nvPicPr>
          <p:cNvPr id="554" name="Google Shape;554;p62"/>
          <p:cNvPicPr preferRelativeResize="0"/>
          <p:nvPr/>
        </p:nvPicPr>
        <p:blipFill>
          <a:blip r:embed="rId6">
            <a:alphaModFix/>
          </a:blip>
          <a:stretch>
            <a:fillRect/>
          </a:stretch>
        </p:blipFill>
        <p:spPr>
          <a:xfrm rot="-1979532">
            <a:off x="1538058" y="365508"/>
            <a:ext cx="1039910" cy="1039910"/>
          </a:xfrm>
          <a:prstGeom prst="rect">
            <a:avLst/>
          </a:prstGeom>
          <a:noFill/>
          <a:ln>
            <a:noFill/>
          </a:ln>
        </p:spPr>
      </p:pic>
      <p:pic>
        <p:nvPicPr>
          <p:cNvPr id="555" name="Google Shape;555;p62"/>
          <p:cNvPicPr preferRelativeResize="0"/>
          <p:nvPr/>
        </p:nvPicPr>
        <p:blipFill>
          <a:blip r:embed="rId6">
            <a:alphaModFix/>
          </a:blip>
          <a:stretch>
            <a:fillRect/>
          </a:stretch>
        </p:blipFill>
        <p:spPr>
          <a:xfrm rot="1051302">
            <a:off x="303225" y="156425"/>
            <a:ext cx="1391051" cy="13910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3"/>
          <p:cNvSpPr txBox="1"/>
          <p:nvPr/>
        </p:nvSpPr>
        <p:spPr>
          <a:xfrm>
            <a:off x="920550" y="253175"/>
            <a:ext cx="6887700" cy="6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Configuración del proyecto Node.js</a:t>
            </a:r>
            <a:endParaRPr i="1" sz="3600">
              <a:latin typeface="Anton"/>
              <a:ea typeface="Anton"/>
              <a:cs typeface="Anton"/>
              <a:sym typeface="Anton"/>
            </a:endParaRPr>
          </a:p>
        </p:txBody>
      </p:sp>
      <p:pic>
        <p:nvPicPr>
          <p:cNvPr id="561" name="Google Shape;561;p6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62" name="Google Shape;562;p63"/>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563" name="Google Shape;563;p63"/>
          <p:cNvPicPr preferRelativeResize="0"/>
          <p:nvPr/>
        </p:nvPicPr>
        <p:blipFill>
          <a:blip r:embed="rId5">
            <a:alphaModFix/>
          </a:blip>
          <a:stretch>
            <a:fillRect/>
          </a:stretch>
        </p:blipFill>
        <p:spPr>
          <a:xfrm>
            <a:off x="169175" y="138475"/>
            <a:ext cx="894500" cy="894500"/>
          </a:xfrm>
          <a:prstGeom prst="rect">
            <a:avLst/>
          </a:prstGeom>
          <a:noFill/>
          <a:ln>
            <a:noFill/>
          </a:ln>
        </p:spPr>
      </p:pic>
      <p:pic>
        <p:nvPicPr>
          <p:cNvPr id="564" name="Google Shape;564;p63"/>
          <p:cNvPicPr preferRelativeResize="0"/>
          <p:nvPr/>
        </p:nvPicPr>
        <p:blipFill>
          <a:blip r:embed="rId6">
            <a:alphaModFix/>
          </a:blip>
          <a:stretch>
            <a:fillRect/>
          </a:stretch>
        </p:blipFill>
        <p:spPr>
          <a:xfrm>
            <a:off x="746475" y="3446253"/>
            <a:ext cx="4818276" cy="1620248"/>
          </a:xfrm>
          <a:prstGeom prst="rect">
            <a:avLst/>
          </a:prstGeom>
          <a:noFill/>
          <a:ln>
            <a:noFill/>
          </a:ln>
          <a:effectLst>
            <a:outerShdw blurRad="57150" rotWithShape="0" algn="bl" dir="5400000" dist="19050">
              <a:srgbClr val="000000">
                <a:alpha val="50000"/>
              </a:srgbClr>
            </a:outerShdw>
          </a:effectLst>
        </p:spPr>
      </p:pic>
      <p:pic>
        <p:nvPicPr>
          <p:cNvPr id="565" name="Google Shape;565;p63"/>
          <p:cNvPicPr preferRelativeResize="0"/>
          <p:nvPr/>
        </p:nvPicPr>
        <p:blipFill>
          <a:blip r:embed="rId7">
            <a:alphaModFix/>
          </a:blip>
          <a:stretch>
            <a:fillRect/>
          </a:stretch>
        </p:blipFill>
        <p:spPr>
          <a:xfrm>
            <a:off x="4402900" y="1165537"/>
            <a:ext cx="4302688" cy="2660025"/>
          </a:xfrm>
          <a:prstGeom prst="rect">
            <a:avLst/>
          </a:prstGeom>
          <a:noFill/>
          <a:ln>
            <a:noFill/>
          </a:ln>
          <a:effectLst>
            <a:outerShdw blurRad="57150" rotWithShape="0" algn="bl" dir="5400000" dist="19050">
              <a:srgbClr val="000000">
                <a:alpha val="50000"/>
              </a:srgbClr>
            </a:outerShdw>
          </a:effectLst>
        </p:spPr>
      </p:pic>
      <p:sp>
        <p:nvSpPr>
          <p:cNvPr id="566" name="Google Shape;566;p63"/>
          <p:cNvSpPr/>
          <p:nvPr/>
        </p:nvSpPr>
        <p:spPr>
          <a:xfrm>
            <a:off x="5688588" y="3218100"/>
            <a:ext cx="992100" cy="1715100"/>
          </a:xfrm>
          <a:prstGeom prst="leftUpArrow">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3"/>
          <p:cNvSpPr/>
          <p:nvPr/>
        </p:nvSpPr>
        <p:spPr>
          <a:xfrm>
            <a:off x="686175" y="3841825"/>
            <a:ext cx="5023800" cy="428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8" name="Google Shape;568;p63"/>
          <p:cNvPicPr preferRelativeResize="0"/>
          <p:nvPr/>
        </p:nvPicPr>
        <p:blipFill>
          <a:blip r:embed="rId8">
            <a:alphaModFix/>
          </a:blip>
          <a:stretch>
            <a:fillRect/>
          </a:stretch>
        </p:blipFill>
        <p:spPr>
          <a:xfrm>
            <a:off x="376025" y="1118050"/>
            <a:ext cx="3706784" cy="2237175"/>
          </a:xfrm>
          <a:prstGeom prst="rect">
            <a:avLst/>
          </a:prstGeom>
          <a:noFill/>
          <a:ln>
            <a:noFill/>
          </a:ln>
        </p:spPr>
      </p:pic>
      <p:sp>
        <p:nvSpPr>
          <p:cNvPr id="569" name="Google Shape;569;p63"/>
          <p:cNvSpPr/>
          <p:nvPr/>
        </p:nvSpPr>
        <p:spPr>
          <a:xfrm>
            <a:off x="2547100" y="2969425"/>
            <a:ext cx="350400" cy="796200"/>
          </a:xfrm>
          <a:prstGeom prst="down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3"/>
          <p:cNvSpPr/>
          <p:nvPr/>
        </p:nvSpPr>
        <p:spPr>
          <a:xfrm rot="7171559">
            <a:off x="3993957" y="2866109"/>
            <a:ext cx="350636" cy="768438"/>
          </a:xfrm>
          <a:prstGeom prst="down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3"/>
          <p:cNvSpPr/>
          <p:nvPr/>
        </p:nvSpPr>
        <p:spPr>
          <a:xfrm>
            <a:off x="4494300" y="3420000"/>
            <a:ext cx="1596900" cy="379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3"/>
          <p:cNvSpPr txBox="1"/>
          <p:nvPr/>
        </p:nvSpPr>
        <p:spPr>
          <a:xfrm>
            <a:off x="6559875" y="4002425"/>
            <a:ext cx="52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rgbClr val="FF0000"/>
                </a:solidFill>
              </a:rPr>
              <a:t>1</a:t>
            </a:r>
            <a:endParaRPr b="1" sz="2100">
              <a:solidFill>
                <a:srgbClr val="FF0000"/>
              </a:solidFill>
            </a:endParaRPr>
          </a:p>
        </p:txBody>
      </p:sp>
      <p:sp>
        <p:nvSpPr>
          <p:cNvPr id="573" name="Google Shape;573;p63"/>
          <p:cNvSpPr txBox="1"/>
          <p:nvPr/>
        </p:nvSpPr>
        <p:spPr>
          <a:xfrm>
            <a:off x="4102350" y="2710200"/>
            <a:ext cx="52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rgbClr val="FF0000"/>
                </a:solidFill>
              </a:rPr>
              <a:t>2</a:t>
            </a:r>
            <a:endParaRPr b="1" sz="2100">
              <a:solidFill>
                <a:srgbClr val="FF0000"/>
              </a:solidFill>
            </a:endParaRPr>
          </a:p>
        </p:txBody>
      </p:sp>
      <p:sp>
        <p:nvSpPr>
          <p:cNvPr id="574" name="Google Shape;574;p63"/>
          <p:cNvSpPr txBox="1"/>
          <p:nvPr/>
        </p:nvSpPr>
        <p:spPr>
          <a:xfrm>
            <a:off x="2824475" y="2908475"/>
            <a:ext cx="52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rgbClr val="FF0000"/>
                </a:solidFill>
              </a:rPr>
              <a:t>3</a:t>
            </a:r>
            <a:endParaRPr b="1" sz="2100">
              <a:solidFill>
                <a:srgbClr val="FF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78" name="Shape 578"/>
        <p:cNvGrpSpPr/>
        <p:nvPr/>
      </p:nvGrpSpPr>
      <p:grpSpPr>
        <a:xfrm>
          <a:off x="0" y="0"/>
          <a:ext cx="0" cy="0"/>
          <a:chOff x="0" y="0"/>
          <a:chExt cx="0" cy="0"/>
        </a:xfrm>
      </p:grpSpPr>
      <p:pic>
        <p:nvPicPr>
          <p:cNvPr id="579" name="Google Shape;579;p64"/>
          <p:cNvPicPr preferRelativeResize="0"/>
          <p:nvPr/>
        </p:nvPicPr>
        <p:blipFill>
          <a:blip r:embed="rId3">
            <a:alphaModFix/>
          </a:blip>
          <a:stretch>
            <a:fillRect/>
          </a:stretch>
        </p:blipFill>
        <p:spPr>
          <a:xfrm>
            <a:off x="382075" y="544675"/>
            <a:ext cx="8379816" cy="4465974"/>
          </a:xfrm>
          <a:prstGeom prst="rect">
            <a:avLst/>
          </a:prstGeom>
          <a:noFill/>
          <a:ln>
            <a:noFill/>
          </a:ln>
        </p:spPr>
      </p:pic>
      <p:pic>
        <p:nvPicPr>
          <p:cNvPr id="580" name="Google Shape;580;p64"/>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81" name="Google Shape;581;p64"/>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Proyecto CRUD Node.js Firebase: Creación del proyecto</a:t>
            </a:r>
            <a:endParaRPr i="1" sz="2600">
              <a:latin typeface="Anton"/>
              <a:ea typeface="Anton"/>
              <a:cs typeface="Anton"/>
              <a:sym typeface="Anto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85" name="Shape 585"/>
        <p:cNvGrpSpPr/>
        <p:nvPr/>
      </p:nvGrpSpPr>
      <p:grpSpPr>
        <a:xfrm>
          <a:off x="0" y="0"/>
          <a:ext cx="0" cy="0"/>
          <a:chOff x="0" y="0"/>
          <a:chExt cx="0" cy="0"/>
        </a:xfrm>
      </p:grpSpPr>
      <p:pic>
        <p:nvPicPr>
          <p:cNvPr id="586" name="Google Shape;586;p65"/>
          <p:cNvPicPr preferRelativeResize="0"/>
          <p:nvPr/>
        </p:nvPicPr>
        <p:blipFill>
          <a:blip r:embed="rId3">
            <a:alphaModFix/>
          </a:blip>
          <a:stretch>
            <a:fillRect/>
          </a:stretch>
        </p:blipFill>
        <p:spPr>
          <a:xfrm>
            <a:off x="382075" y="544676"/>
            <a:ext cx="8379901" cy="4466020"/>
          </a:xfrm>
          <a:prstGeom prst="rect">
            <a:avLst/>
          </a:prstGeom>
          <a:noFill/>
          <a:ln>
            <a:noFill/>
          </a:ln>
        </p:spPr>
      </p:pic>
      <p:pic>
        <p:nvPicPr>
          <p:cNvPr id="587" name="Google Shape;587;p65"/>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88" name="Google Shape;588;p65"/>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Proyecto CRUD Node.js Firebase: JSON credenciales</a:t>
            </a:r>
            <a:endParaRPr i="1" sz="2600">
              <a:latin typeface="Anton"/>
              <a:ea typeface="Anton"/>
              <a:cs typeface="Anton"/>
              <a:sym typeface="Anto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92" name="Shape 592"/>
        <p:cNvGrpSpPr/>
        <p:nvPr/>
      </p:nvGrpSpPr>
      <p:grpSpPr>
        <a:xfrm>
          <a:off x="0" y="0"/>
          <a:ext cx="0" cy="0"/>
          <a:chOff x="0" y="0"/>
          <a:chExt cx="0" cy="0"/>
        </a:xfrm>
      </p:grpSpPr>
      <p:pic>
        <p:nvPicPr>
          <p:cNvPr id="593" name="Google Shape;593;p66"/>
          <p:cNvPicPr preferRelativeResize="0"/>
          <p:nvPr/>
        </p:nvPicPr>
        <p:blipFill>
          <a:blip r:embed="rId3">
            <a:alphaModFix/>
          </a:blip>
          <a:stretch>
            <a:fillRect/>
          </a:stretch>
        </p:blipFill>
        <p:spPr>
          <a:xfrm>
            <a:off x="382075" y="544675"/>
            <a:ext cx="8379901" cy="4466014"/>
          </a:xfrm>
          <a:prstGeom prst="rect">
            <a:avLst/>
          </a:prstGeom>
          <a:noFill/>
          <a:ln>
            <a:noFill/>
          </a:ln>
        </p:spPr>
      </p:pic>
      <p:pic>
        <p:nvPicPr>
          <p:cNvPr id="594" name="Google Shape;594;p6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95" name="Google Shape;595;p66"/>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Proyecto CRUD Node.js Firebase</a:t>
            </a:r>
            <a:r>
              <a:rPr i="1" lang="en-GB" sz="2600">
                <a:solidFill>
                  <a:schemeClr val="dk1"/>
                </a:solidFill>
                <a:latin typeface="Anton"/>
                <a:ea typeface="Anton"/>
                <a:cs typeface="Anton"/>
                <a:sym typeface="Anton"/>
              </a:rPr>
              <a:t>: Conexión a la base</a:t>
            </a:r>
            <a:endParaRPr i="1" sz="2600">
              <a:latin typeface="Anton"/>
              <a:ea typeface="Anton"/>
              <a:cs typeface="Anton"/>
              <a:sym typeface="Anto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99" name="Shape 599"/>
        <p:cNvGrpSpPr/>
        <p:nvPr/>
      </p:nvGrpSpPr>
      <p:grpSpPr>
        <a:xfrm>
          <a:off x="0" y="0"/>
          <a:ext cx="0" cy="0"/>
          <a:chOff x="0" y="0"/>
          <a:chExt cx="0" cy="0"/>
        </a:xfrm>
      </p:grpSpPr>
      <p:pic>
        <p:nvPicPr>
          <p:cNvPr id="600" name="Google Shape;600;p67"/>
          <p:cNvPicPr preferRelativeResize="0"/>
          <p:nvPr/>
        </p:nvPicPr>
        <p:blipFill>
          <a:blip r:embed="rId3">
            <a:alphaModFix/>
          </a:blip>
          <a:stretch>
            <a:fillRect/>
          </a:stretch>
        </p:blipFill>
        <p:spPr>
          <a:xfrm>
            <a:off x="382075" y="544675"/>
            <a:ext cx="8379901" cy="4466014"/>
          </a:xfrm>
          <a:prstGeom prst="rect">
            <a:avLst/>
          </a:prstGeom>
          <a:noFill/>
          <a:ln>
            <a:noFill/>
          </a:ln>
        </p:spPr>
      </p:pic>
      <p:pic>
        <p:nvPicPr>
          <p:cNvPr id="601" name="Google Shape;601;p67"/>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02" name="Google Shape;602;p67"/>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Proyecto CRUD Node.js Firebase: CREATE</a:t>
            </a:r>
            <a:endParaRPr i="1" sz="2600">
              <a:latin typeface="Anton"/>
              <a:ea typeface="Anton"/>
              <a:cs typeface="Anton"/>
              <a:sym typeface="Anto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06" name="Shape 606"/>
        <p:cNvGrpSpPr/>
        <p:nvPr/>
      </p:nvGrpSpPr>
      <p:grpSpPr>
        <a:xfrm>
          <a:off x="0" y="0"/>
          <a:ext cx="0" cy="0"/>
          <a:chOff x="0" y="0"/>
          <a:chExt cx="0" cy="0"/>
        </a:xfrm>
      </p:grpSpPr>
      <p:pic>
        <p:nvPicPr>
          <p:cNvPr id="607" name="Google Shape;607;p68"/>
          <p:cNvPicPr preferRelativeResize="0"/>
          <p:nvPr/>
        </p:nvPicPr>
        <p:blipFill>
          <a:blip r:embed="rId3">
            <a:alphaModFix/>
          </a:blip>
          <a:stretch>
            <a:fillRect/>
          </a:stretch>
        </p:blipFill>
        <p:spPr>
          <a:xfrm>
            <a:off x="382075" y="544675"/>
            <a:ext cx="8379915" cy="4466025"/>
          </a:xfrm>
          <a:prstGeom prst="rect">
            <a:avLst/>
          </a:prstGeom>
          <a:noFill/>
          <a:ln>
            <a:noFill/>
          </a:ln>
        </p:spPr>
      </p:pic>
      <p:pic>
        <p:nvPicPr>
          <p:cNvPr id="608" name="Google Shape;608;p68"/>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09" name="Google Shape;609;p68"/>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Proyecto CRUD Node.js Firebase: READ ALL y READ ID</a:t>
            </a:r>
            <a:endParaRPr i="1" sz="2600">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3" name="Shape 613"/>
        <p:cNvGrpSpPr/>
        <p:nvPr/>
      </p:nvGrpSpPr>
      <p:grpSpPr>
        <a:xfrm>
          <a:off x="0" y="0"/>
          <a:ext cx="0" cy="0"/>
          <a:chOff x="0" y="0"/>
          <a:chExt cx="0" cy="0"/>
        </a:xfrm>
      </p:grpSpPr>
      <p:pic>
        <p:nvPicPr>
          <p:cNvPr id="614" name="Google Shape;614;p69"/>
          <p:cNvPicPr preferRelativeResize="0"/>
          <p:nvPr/>
        </p:nvPicPr>
        <p:blipFill>
          <a:blip r:embed="rId3">
            <a:alphaModFix/>
          </a:blip>
          <a:stretch>
            <a:fillRect/>
          </a:stretch>
        </p:blipFill>
        <p:spPr>
          <a:xfrm>
            <a:off x="382075" y="544675"/>
            <a:ext cx="8379935" cy="4466025"/>
          </a:xfrm>
          <a:prstGeom prst="rect">
            <a:avLst/>
          </a:prstGeom>
          <a:noFill/>
          <a:ln>
            <a:noFill/>
          </a:ln>
        </p:spPr>
      </p:pic>
      <p:pic>
        <p:nvPicPr>
          <p:cNvPr id="615" name="Google Shape;615;p69"/>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16" name="Google Shape;616;p69"/>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Proyecto CRUD Node.js Firebase: UPDATE y DELETE</a:t>
            </a:r>
            <a:endParaRPr i="1" sz="2600">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20" name="Shape 620"/>
        <p:cNvGrpSpPr/>
        <p:nvPr/>
      </p:nvGrpSpPr>
      <p:grpSpPr>
        <a:xfrm>
          <a:off x="0" y="0"/>
          <a:ext cx="0" cy="0"/>
          <a:chOff x="0" y="0"/>
          <a:chExt cx="0" cy="0"/>
        </a:xfrm>
      </p:grpSpPr>
      <p:pic>
        <p:nvPicPr>
          <p:cNvPr id="621" name="Google Shape;621;p70"/>
          <p:cNvPicPr preferRelativeResize="0"/>
          <p:nvPr/>
        </p:nvPicPr>
        <p:blipFill>
          <a:blip r:embed="rId3">
            <a:alphaModFix/>
          </a:blip>
          <a:stretch>
            <a:fillRect/>
          </a:stretch>
        </p:blipFill>
        <p:spPr>
          <a:xfrm>
            <a:off x="382075" y="544675"/>
            <a:ext cx="8379932" cy="4466025"/>
          </a:xfrm>
          <a:prstGeom prst="rect">
            <a:avLst/>
          </a:prstGeom>
          <a:noFill/>
          <a:ln>
            <a:noFill/>
          </a:ln>
        </p:spPr>
      </p:pic>
      <p:pic>
        <p:nvPicPr>
          <p:cNvPr id="622" name="Google Shape;622;p70"/>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23" name="Google Shape;623;p70"/>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Proyecto CRUD Node.js Firebase: Salida de consola</a:t>
            </a:r>
            <a:endParaRPr i="1" sz="2600">
              <a:latin typeface="Anton"/>
              <a:ea typeface="Anton"/>
              <a:cs typeface="Anton"/>
              <a:sym typeface="Anto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27" name="Shape 627"/>
        <p:cNvGrpSpPr/>
        <p:nvPr/>
      </p:nvGrpSpPr>
      <p:grpSpPr>
        <a:xfrm>
          <a:off x="0" y="0"/>
          <a:ext cx="0" cy="0"/>
          <a:chOff x="0" y="0"/>
          <a:chExt cx="0" cy="0"/>
        </a:xfrm>
      </p:grpSpPr>
      <p:pic>
        <p:nvPicPr>
          <p:cNvPr id="628" name="Google Shape;628;p71"/>
          <p:cNvPicPr preferRelativeResize="0"/>
          <p:nvPr/>
        </p:nvPicPr>
        <p:blipFill>
          <a:blip r:embed="rId3">
            <a:alphaModFix/>
          </a:blip>
          <a:stretch>
            <a:fillRect/>
          </a:stretch>
        </p:blipFill>
        <p:spPr>
          <a:xfrm>
            <a:off x="382075" y="544675"/>
            <a:ext cx="8379900" cy="4466025"/>
          </a:xfrm>
          <a:prstGeom prst="rect">
            <a:avLst/>
          </a:prstGeom>
          <a:noFill/>
          <a:ln>
            <a:noFill/>
          </a:ln>
        </p:spPr>
      </p:pic>
      <p:pic>
        <p:nvPicPr>
          <p:cNvPr id="629" name="Google Shape;629;p71"/>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30" name="Google Shape;630;p71"/>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Proyecto CRUD Node.js Firebase: Consola Web</a:t>
            </a:r>
            <a:endParaRPr i="1" sz="2600">
              <a:latin typeface="Anton"/>
              <a:ea typeface="Anton"/>
              <a:cs typeface="Anton"/>
              <a:sym typeface="Anto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3529275" y="216475"/>
            <a:ext cx="4181700" cy="144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DBaaS</a:t>
            </a:r>
            <a:endParaRPr i="1" sz="3600">
              <a:latin typeface="Anton"/>
              <a:ea typeface="Anton"/>
              <a:cs typeface="Anton"/>
              <a:sym typeface="Anton"/>
            </a:endParaRPr>
          </a:p>
          <a:p>
            <a:pPr indent="0" lvl="0" marL="0" rtl="0" algn="ctr">
              <a:spcBef>
                <a:spcPts val="0"/>
              </a:spcBef>
              <a:spcAft>
                <a:spcPts val="0"/>
              </a:spcAft>
              <a:buNone/>
            </a:pPr>
            <a:r>
              <a:rPr i="1" lang="en-GB" sz="3600">
                <a:latin typeface="Anton"/>
                <a:ea typeface="Anton"/>
                <a:cs typeface="Anton"/>
                <a:sym typeface="Anton"/>
              </a:rPr>
              <a:t>Modalidades y Configuraciones</a:t>
            </a:r>
            <a:endParaRPr i="1" sz="3600">
              <a:latin typeface="Anton"/>
              <a:ea typeface="Anton"/>
              <a:cs typeface="Anton"/>
              <a:sym typeface="Anton"/>
            </a:endParaRPr>
          </a:p>
        </p:txBody>
      </p:sp>
      <p:pic>
        <p:nvPicPr>
          <p:cNvPr id="113" name="Google Shape;113;p1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4" name="Google Shape;114;p18"/>
          <p:cNvSpPr txBox="1"/>
          <p:nvPr/>
        </p:nvSpPr>
        <p:spPr>
          <a:xfrm>
            <a:off x="467550" y="2159925"/>
            <a:ext cx="8208900" cy="225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u="sng">
                <a:solidFill>
                  <a:schemeClr val="dk1"/>
                </a:solidFill>
                <a:highlight>
                  <a:schemeClr val="lt1"/>
                </a:highlight>
                <a:latin typeface="Helvetica Neue Light"/>
                <a:ea typeface="Helvetica Neue Light"/>
                <a:cs typeface="Helvetica Neue Light"/>
                <a:sym typeface="Helvetica Neue Light"/>
              </a:rPr>
              <a:t>Podemos definir dos modalidades de servicio bien diferenciadas</a:t>
            </a:r>
            <a:endParaRPr sz="2000" u="sng">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u="sng">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solidFill>
                  <a:schemeClr val="dk1"/>
                </a:solidFill>
                <a:highlight>
                  <a:schemeClr val="lt1"/>
                </a:highlight>
                <a:latin typeface="Helvetica Neue"/>
                <a:ea typeface="Helvetica Neue"/>
                <a:cs typeface="Helvetica Neue"/>
                <a:sym typeface="Helvetica Neue"/>
              </a:rPr>
              <a:t>Modelo clásico</a:t>
            </a:r>
            <a:r>
              <a:rPr lang="en-GB" sz="2000">
                <a:solidFill>
                  <a:schemeClr val="dk1"/>
                </a:solidFill>
                <a:highlight>
                  <a:schemeClr val="lt1"/>
                </a:highlight>
                <a:latin typeface="Helvetica Neue Light"/>
                <a:ea typeface="Helvetica Neue Light"/>
                <a:cs typeface="Helvetica Neue Light"/>
                <a:sym typeface="Helvetica Neue Light"/>
              </a:rPr>
              <a:t>: el cliente hace uso de la infraestructura física del proveedor para alojar sus bases de datos.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solidFill>
                  <a:schemeClr val="dk1"/>
                </a:solidFill>
                <a:highlight>
                  <a:schemeClr val="lt1"/>
                </a:highlight>
                <a:latin typeface="Helvetica Neue"/>
                <a:ea typeface="Helvetica Neue"/>
                <a:cs typeface="Helvetica Neue"/>
                <a:sym typeface="Helvetica Neue"/>
              </a:rPr>
              <a:t>Alojamiento gestionado</a:t>
            </a:r>
            <a:r>
              <a:rPr lang="en-GB" sz="2000">
                <a:solidFill>
                  <a:schemeClr val="dk1"/>
                </a:solidFill>
                <a:highlight>
                  <a:schemeClr val="lt1"/>
                </a:highlight>
                <a:latin typeface="Helvetica Neue Light"/>
                <a:ea typeface="Helvetica Neue Light"/>
                <a:cs typeface="Helvetica Neue Light"/>
                <a:sym typeface="Helvetica Neue Light"/>
              </a:rPr>
              <a:t>: el cliente se desentiende de cualquier tarea de mantenimiento y gestión avanzada de la base de datos, que asumirá el proveedor.</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115" name="Google Shape;115;p18"/>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116" name="Google Shape;116;p18"/>
          <p:cNvPicPr preferRelativeResize="0"/>
          <p:nvPr/>
        </p:nvPicPr>
        <p:blipFill>
          <a:blip r:embed="rId5">
            <a:alphaModFix/>
          </a:blip>
          <a:stretch>
            <a:fillRect/>
          </a:stretch>
        </p:blipFill>
        <p:spPr>
          <a:xfrm>
            <a:off x="459025" y="216550"/>
            <a:ext cx="3079451" cy="1443375"/>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2"/>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Node.js</a:t>
            </a:r>
            <a:r>
              <a:rPr i="1" lang="en-GB" sz="4000">
                <a:latin typeface="Anton"/>
                <a:ea typeface="Anton"/>
                <a:cs typeface="Anton"/>
                <a:sym typeface="Anton"/>
              </a:rPr>
              <a:t> con Firebase</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GB" sz="1600">
                <a:latin typeface="Helvetica Neue Light"/>
                <a:ea typeface="Helvetica Neue Light"/>
                <a:cs typeface="Helvetica Neue Light"/>
                <a:sym typeface="Helvetica Neue Light"/>
              </a:rPr>
              <a:t>Tiempo: 10 minutos</a:t>
            </a:r>
            <a:endParaRPr i="1" sz="1600">
              <a:latin typeface="Helvetica Neue Light"/>
              <a:ea typeface="Helvetica Neue Light"/>
              <a:cs typeface="Helvetica Neue Light"/>
              <a:sym typeface="Helvetica Neue Light"/>
            </a:endParaRPr>
          </a:p>
        </p:txBody>
      </p:sp>
      <p:pic>
        <p:nvPicPr>
          <p:cNvPr id="636" name="Google Shape;636;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37" name="Google Shape;637;p72"/>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7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43" name="Google Shape;643;p73"/>
          <p:cNvSpPr txBox="1"/>
          <p:nvPr/>
        </p:nvSpPr>
        <p:spPr>
          <a:xfrm>
            <a:off x="442500" y="487450"/>
            <a:ext cx="8259000" cy="312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solidFill>
                  <a:schemeClr val="dk1"/>
                </a:solidFill>
                <a:highlight>
                  <a:schemeClr val="lt1"/>
                </a:highlight>
                <a:latin typeface="Helvetica Neue Light"/>
                <a:ea typeface="Helvetica Neue Light"/>
                <a:cs typeface="Helvetica Neue Light"/>
                <a:sym typeface="Helvetica Neue Light"/>
              </a:rPr>
              <a:t>Realizar un proyecto en Node.js que acceda a una base de datos Firebase ya configurada.</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b="1" lang="en-GB" sz="1600">
                <a:solidFill>
                  <a:schemeClr val="dk1"/>
                </a:solidFill>
                <a:highlight>
                  <a:schemeClr val="lt1"/>
                </a:highlight>
                <a:latin typeface="Helvetica Neue"/>
                <a:ea typeface="Helvetica Neue"/>
                <a:cs typeface="Helvetica Neue"/>
                <a:sym typeface="Helvetica Neue"/>
              </a:rPr>
              <a:t>Agregar</a:t>
            </a:r>
            <a:r>
              <a:rPr lang="en-GB" sz="1600">
                <a:solidFill>
                  <a:schemeClr val="dk1"/>
                </a:solidFill>
                <a:highlight>
                  <a:schemeClr val="lt1"/>
                </a:highlight>
                <a:latin typeface="Helvetica Neue Light"/>
                <a:ea typeface="Helvetica Neue Light"/>
                <a:cs typeface="Helvetica Neue Light"/>
                <a:sym typeface="Helvetica Neue Light"/>
              </a:rPr>
              <a:t> los colores red, green, blue dentro de una colección llamada ‘colores’ con el formato { nombre: color }</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b="1" lang="en-GB" sz="1600">
                <a:solidFill>
                  <a:schemeClr val="dk1"/>
                </a:solidFill>
                <a:highlight>
                  <a:schemeClr val="lt1"/>
                </a:highlight>
                <a:latin typeface="Helvetica Neue"/>
                <a:ea typeface="Helvetica Neue"/>
                <a:cs typeface="Helvetica Neue"/>
                <a:sym typeface="Helvetica Neue"/>
              </a:rPr>
              <a:t>Listar</a:t>
            </a:r>
            <a:r>
              <a:rPr lang="en-GB" sz="1600">
                <a:solidFill>
                  <a:schemeClr val="dk1"/>
                </a:solidFill>
                <a:highlight>
                  <a:schemeClr val="lt1"/>
                </a:highlight>
                <a:latin typeface="Helvetica Neue Light"/>
                <a:ea typeface="Helvetica Neue Light"/>
                <a:cs typeface="Helvetica Neue Light"/>
                <a:sym typeface="Helvetica Neue Light"/>
              </a:rPr>
              <a:t> todos los colores disponibles.</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b="1" lang="en-GB" sz="1600">
                <a:solidFill>
                  <a:schemeClr val="dk1"/>
                </a:solidFill>
                <a:highlight>
                  <a:schemeClr val="lt1"/>
                </a:highlight>
                <a:latin typeface="Helvetica Neue"/>
                <a:ea typeface="Helvetica Neue"/>
                <a:cs typeface="Helvetica Neue"/>
                <a:sym typeface="Helvetica Neue"/>
              </a:rPr>
              <a:t>Modificar</a:t>
            </a:r>
            <a:r>
              <a:rPr lang="en-GB" sz="1600">
                <a:solidFill>
                  <a:schemeClr val="dk1"/>
                </a:solidFill>
                <a:highlight>
                  <a:schemeClr val="lt1"/>
                </a:highlight>
                <a:latin typeface="Helvetica Neue Light"/>
                <a:ea typeface="Helvetica Neue Light"/>
                <a:cs typeface="Helvetica Neue Light"/>
                <a:sym typeface="Helvetica Neue Light"/>
              </a:rPr>
              <a:t> el color blue por navy.</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b="1" lang="en-GB" sz="1600">
                <a:solidFill>
                  <a:schemeClr val="dk1"/>
                </a:solidFill>
                <a:highlight>
                  <a:schemeClr val="lt1"/>
                </a:highlight>
                <a:latin typeface="Helvetica Neue"/>
                <a:ea typeface="Helvetica Neue"/>
                <a:cs typeface="Helvetica Neue"/>
                <a:sym typeface="Helvetica Neue"/>
              </a:rPr>
              <a:t>Borrar</a:t>
            </a:r>
            <a:r>
              <a:rPr lang="en-GB" sz="1600">
                <a:solidFill>
                  <a:schemeClr val="dk1"/>
                </a:solidFill>
                <a:highlight>
                  <a:schemeClr val="lt1"/>
                </a:highlight>
                <a:latin typeface="Helvetica Neue Light"/>
                <a:ea typeface="Helvetica Neue Light"/>
                <a:cs typeface="Helvetica Neue Light"/>
                <a:sym typeface="Helvetica Neue Light"/>
              </a:rPr>
              <a:t> el color green</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600">
                <a:solidFill>
                  <a:schemeClr val="dk1"/>
                </a:solidFill>
                <a:highlight>
                  <a:schemeClr val="lt1"/>
                </a:highlight>
                <a:latin typeface="Helvetica Neue"/>
                <a:ea typeface="Helvetica Neue"/>
                <a:cs typeface="Helvetica Neue"/>
                <a:sym typeface="Helvetica Neue"/>
              </a:rPr>
              <a:t>A tener en cuenta:</a:t>
            </a:r>
            <a:endParaRPr b="1" sz="1600">
              <a:solidFill>
                <a:schemeClr val="dk1"/>
              </a:solidFill>
              <a:highlight>
                <a:schemeClr val="lt1"/>
              </a:highlight>
              <a:latin typeface="Helvetica Neue"/>
              <a:ea typeface="Helvetica Neue"/>
              <a:cs typeface="Helvetica Neue"/>
              <a:sym typeface="Helvetica Neue"/>
            </a:endParaRPr>
          </a:p>
          <a:p>
            <a:pPr indent="-330200" lvl="0" marL="457200" rtl="0" algn="l">
              <a:lnSpc>
                <a:spcPct val="115000"/>
              </a:lnSpc>
              <a:spcBef>
                <a:spcPts val="0"/>
              </a:spcBef>
              <a:spcAft>
                <a:spcPts val="0"/>
              </a:spcAft>
              <a:buClr>
                <a:schemeClr val="dk1"/>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Implementar estas funciones utilizando Promises en las funciones de Firebase con sintaxis async/await, utilizando la importación en formato ES Modules (import)</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chemeClr val="dk1"/>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Verificar la información de la base de datos con la consola de Firebase.</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644" name="Google Shape;644;p73"/>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7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50" name="Google Shape;650;p74"/>
          <p:cNvSpPr txBox="1"/>
          <p:nvPr/>
        </p:nvSpPr>
        <p:spPr>
          <a:xfrm>
            <a:off x="218425" y="2077200"/>
            <a:ext cx="87072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SEGUNDA </a:t>
            </a:r>
            <a:r>
              <a:rPr i="1" lang="en-GB" sz="4000">
                <a:solidFill>
                  <a:srgbClr val="000000"/>
                </a:solidFill>
                <a:latin typeface="Anton"/>
                <a:ea typeface="Anton"/>
                <a:cs typeface="Anton"/>
                <a:sym typeface="Anton"/>
              </a:rPr>
              <a:t>ENTREGA DEL PROYECTO FINAL </a:t>
            </a:r>
            <a:endParaRPr i="1" sz="4000">
              <a:latin typeface="Anton"/>
              <a:ea typeface="Anton"/>
              <a:cs typeface="Anton"/>
              <a:sym typeface="Anton"/>
            </a:endParaRPr>
          </a:p>
        </p:txBody>
      </p:sp>
      <p:sp>
        <p:nvSpPr>
          <p:cNvPr id="651" name="Google Shape;651;p74"/>
          <p:cNvSpPr txBox="1"/>
          <p:nvPr/>
        </p:nvSpPr>
        <p:spPr>
          <a:xfrm>
            <a:off x="938125" y="3076800"/>
            <a:ext cx="7267800" cy="1253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n-GB" sz="1800">
                <a:solidFill>
                  <a:srgbClr val="000000"/>
                </a:solidFill>
                <a:latin typeface="Helvetica Neue Light"/>
                <a:ea typeface="Helvetica Neue Light"/>
                <a:cs typeface="Helvetica Neue Light"/>
                <a:sym typeface="Helvetica Neue Light"/>
              </a:rPr>
              <a:t>Deberás entregar</a:t>
            </a:r>
            <a:r>
              <a:rPr lang="en-GB" sz="1800">
                <a:latin typeface="Helvetica Neue Light"/>
                <a:ea typeface="Helvetica Neue Light"/>
                <a:cs typeface="Helvetica Neue Light"/>
                <a:sym typeface="Helvetica Neue Light"/>
              </a:rPr>
              <a:t> el avance de tu aplicación eCommerce Backend </a:t>
            </a:r>
            <a:r>
              <a:rPr lang="en-GB" sz="1800">
                <a:solidFill>
                  <a:srgbClr val="000000"/>
                </a:solidFill>
                <a:latin typeface="Helvetica Neue Light"/>
                <a:ea typeface="Helvetica Neue Light"/>
                <a:cs typeface="Helvetica Neue Light"/>
                <a:sym typeface="Helvetica Neue Light"/>
              </a:rPr>
              <a:t>correspondiente a la </a:t>
            </a:r>
            <a:r>
              <a:rPr lang="en-GB" sz="1800">
                <a:latin typeface="Helvetica Neue Light"/>
                <a:ea typeface="Helvetica Neue Light"/>
                <a:cs typeface="Helvetica Neue Light"/>
                <a:sym typeface="Helvetica Neue Light"/>
              </a:rPr>
              <a:t>segunda </a:t>
            </a:r>
            <a:r>
              <a:rPr lang="en-GB" sz="1800">
                <a:solidFill>
                  <a:srgbClr val="000000"/>
                </a:solidFill>
                <a:latin typeface="Helvetica Neue Light"/>
                <a:ea typeface="Helvetica Neue Light"/>
                <a:cs typeface="Helvetica Neue Light"/>
                <a:sym typeface="Helvetica Neue Light"/>
              </a:rPr>
              <a:t>entrega de tu proyecto final.</a:t>
            </a:r>
            <a:endParaRPr sz="1800">
              <a:solidFill>
                <a:srgbClr val="000000"/>
              </a:solidFill>
              <a:latin typeface="Helvetica Neue Light"/>
              <a:ea typeface="Helvetica Neue Light"/>
              <a:cs typeface="Helvetica Neue Light"/>
              <a:sym typeface="Helvetica Neue Light"/>
            </a:endParaRPr>
          </a:p>
        </p:txBody>
      </p:sp>
      <p:grpSp>
        <p:nvGrpSpPr>
          <p:cNvPr id="652" name="Google Shape;652;p74"/>
          <p:cNvGrpSpPr/>
          <p:nvPr/>
        </p:nvGrpSpPr>
        <p:grpSpPr>
          <a:xfrm>
            <a:off x="3882275" y="708249"/>
            <a:ext cx="1379450" cy="1379450"/>
            <a:chOff x="3882275" y="708249"/>
            <a:chExt cx="1379450" cy="1379450"/>
          </a:xfrm>
        </p:grpSpPr>
        <p:pic>
          <p:nvPicPr>
            <p:cNvPr id="653" name="Google Shape;653;p74"/>
            <p:cNvPicPr preferRelativeResize="0"/>
            <p:nvPr/>
          </p:nvPicPr>
          <p:blipFill rotWithShape="1">
            <a:blip r:embed="rId4">
              <a:alphaModFix/>
            </a:blip>
            <a:srcRect b="0" l="0" r="0" t="0"/>
            <a:stretch/>
          </p:blipFill>
          <p:spPr>
            <a:xfrm>
              <a:off x="3882275" y="708249"/>
              <a:ext cx="1379450" cy="1379450"/>
            </a:xfrm>
            <a:prstGeom prst="rect">
              <a:avLst/>
            </a:prstGeom>
            <a:noFill/>
            <a:ln>
              <a:noFill/>
            </a:ln>
          </p:spPr>
        </p:pic>
        <p:sp>
          <p:nvSpPr>
            <p:cNvPr id="654" name="Google Shape;654;p74"/>
            <p:cNvSpPr/>
            <p:nvPr/>
          </p:nvSpPr>
          <p:spPr>
            <a:xfrm>
              <a:off x="4823975" y="79947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a:solidFill>
                    <a:srgbClr val="FFFFFF"/>
                  </a:solidFill>
                  <a:latin typeface="Helvetica Neue"/>
                  <a:ea typeface="Helvetica Neue"/>
                  <a:cs typeface="Helvetica Neue"/>
                  <a:sym typeface="Helvetica Neue"/>
                </a:rPr>
                <a:t>2</a:t>
              </a:r>
              <a:endParaRPr b="1">
                <a:solidFill>
                  <a:srgbClr val="FFFFFF"/>
                </a:solidFill>
                <a:latin typeface="Helvetica Neue"/>
                <a:ea typeface="Helvetica Neue"/>
                <a:cs typeface="Helvetica Neue"/>
                <a:sym typeface="Helvetica Neue"/>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75"/>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660" name="Google Shape;660;p75"/>
          <p:cNvGraphicFramePr/>
          <p:nvPr/>
        </p:nvGraphicFramePr>
        <p:xfrm>
          <a:off x="153250" y="30813"/>
          <a:ext cx="3000000" cy="3000000"/>
        </p:xfrm>
        <a:graphic>
          <a:graphicData uri="http://schemas.openxmlformats.org/drawingml/2006/table">
            <a:tbl>
              <a:tblPr>
                <a:noFill/>
                <a:tableStyleId>{27CE2670-A574-4178-A51E-17AD48823F7A}</a:tableStyleId>
              </a:tblPr>
              <a:tblGrid>
                <a:gridCol w="2945825"/>
                <a:gridCol w="3822275"/>
                <a:gridCol w="2069375"/>
              </a:tblGrid>
              <a:tr h="543025">
                <a:tc gridSpan="3">
                  <a:txBody>
                    <a:bodyPr/>
                    <a:lstStyle/>
                    <a:p>
                      <a:pPr indent="0" lvl="0" marL="0" rtl="0" algn="l">
                        <a:spcBef>
                          <a:spcPts val="0"/>
                        </a:spcBef>
                        <a:spcAft>
                          <a:spcPts val="0"/>
                        </a:spcAft>
                        <a:buNone/>
                      </a:pPr>
                      <a:r>
                        <a:rPr i="1" lang="en-GB" sz="2200">
                          <a:solidFill>
                            <a:schemeClr val="dk1"/>
                          </a:solidFill>
                          <a:latin typeface="Anton"/>
                          <a:ea typeface="Anton"/>
                          <a:cs typeface="Anton"/>
                          <a:sym typeface="Anton"/>
                        </a:rPr>
                        <a:t>SEGUNDA </a:t>
                      </a:r>
                      <a:r>
                        <a:rPr i="1" lang="en-GB" sz="2200">
                          <a:solidFill>
                            <a:schemeClr val="dk1"/>
                          </a:solidFill>
                          <a:latin typeface="Anton"/>
                          <a:ea typeface="Anton"/>
                          <a:cs typeface="Anton"/>
                          <a:sym typeface="Anton"/>
                        </a:rPr>
                        <a:t>ENTREGA DEL PROYECTO FINAL</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795325">
                <a:tc gridSpan="2">
                  <a:txBody>
                    <a:bodyPr/>
                    <a:lstStyle/>
                    <a:p>
                      <a:pPr indent="0" lvl="0" marL="0" rtl="0" algn="l">
                        <a:spcBef>
                          <a:spcPts val="0"/>
                        </a:spcBef>
                        <a:spcAft>
                          <a:spcPts val="0"/>
                        </a:spcAft>
                        <a:buNone/>
                      </a:pPr>
                      <a:r>
                        <a:rPr b="1" lang="en-GB" sz="1600">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link a un repositorio en Github con el proyecto cargado.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sz="1600">
                          <a:latin typeface="Helvetica Neue"/>
                          <a:ea typeface="Helvetica Neue"/>
                          <a:cs typeface="Helvetica Neue"/>
                          <a:sym typeface="Helvetica Neue"/>
                        </a:rPr>
                        <a:t>Sugerencia: </a:t>
                      </a:r>
                      <a:r>
                        <a:rPr lang="en-GB" sz="1600">
                          <a:solidFill>
                            <a:schemeClr val="dk1"/>
                          </a:solidFill>
                          <a:latin typeface="Helvetica Neue Light"/>
                          <a:ea typeface="Helvetica Neue Light"/>
                          <a:cs typeface="Helvetica Neue Light"/>
                          <a:sym typeface="Helvetica Neue Light"/>
                        </a:rPr>
                        <a:t>no incluir los node_modules</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730550">
                <a:tc gridSpan="3">
                  <a:txBody>
                    <a:bodyPr/>
                    <a:lstStyle/>
                    <a:p>
                      <a:pPr indent="0" lvl="0" marL="0" rtl="0" algn="l">
                        <a:spcBef>
                          <a:spcPts val="0"/>
                        </a:spcBef>
                        <a:spcAft>
                          <a:spcPts val="0"/>
                        </a:spcAft>
                        <a:buClr>
                          <a:schemeClr val="dk1"/>
                        </a:buClr>
                        <a:buSzPts val="1100"/>
                        <a:buFont typeface="Arial"/>
                        <a:buNone/>
                      </a:pPr>
                      <a:r>
                        <a:rPr b="1" lang="en-GB" sz="1700">
                          <a:solidFill>
                            <a:schemeClr val="dk1"/>
                          </a:solidFill>
                        </a:rPr>
                        <a:t>&gt;&gt;</a:t>
                      </a:r>
                      <a:r>
                        <a:rPr b="1" lang="en-GB" sz="1600">
                          <a:solidFill>
                            <a:schemeClr val="dk1"/>
                          </a:solidFill>
                          <a:latin typeface="Helvetica Neue"/>
                          <a:ea typeface="Helvetica Neue"/>
                          <a:cs typeface="Helvetica Neue"/>
                          <a:sym typeface="Helvetica Neue"/>
                        </a:rPr>
                        <a:t>Consigna: </a:t>
                      </a:r>
                      <a:r>
                        <a:rPr lang="en-GB" sz="1600">
                          <a:solidFill>
                            <a:schemeClr val="dk1"/>
                          </a:solidFill>
                          <a:latin typeface="Helvetica Neue Light"/>
                          <a:ea typeface="Helvetica Neue Light"/>
                          <a:cs typeface="Helvetica Neue Light"/>
                          <a:sym typeface="Helvetica Neue Light"/>
                        </a:rPr>
                        <a:t>Deberás entregar el estado de avance de tu aplicación eCommerce Backend, agregando 7 tipos de persistencia de datos:</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GB" sz="1600">
                          <a:solidFill>
                            <a:schemeClr val="dk1"/>
                          </a:solidFill>
                          <a:latin typeface="Helvetica Neue Light"/>
                          <a:ea typeface="Helvetica Neue Light"/>
                          <a:cs typeface="Helvetica Neue Light"/>
                          <a:sym typeface="Helvetica Neue Light"/>
                        </a:rPr>
                        <a:t>1) File System (fs)</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GB" sz="1600">
                          <a:solidFill>
                            <a:schemeClr val="dk1"/>
                          </a:solidFill>
                          <a:latin typeface="Helvetica Neue Light"/>
                          <a:ea typeface="Helvetica Neue Light"/>
                          <a:cs typeface="Helvetica Neue Light"/>
                          <a:sym typeface="Helvetica Neue Light"/>
                        </a:rPr>
                        <a:t>2) MySQL/MariaDB local</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GB" sz="1600">
                          <a:solidFill>
                            <a:schemeClr val="dk1"/>
                          </a:solidFill>
                          <a:latin typeface="Helvetica Neue Light"/>
                          <a:ea typeface="Helvetica Neue Light"/>
                          <a:cs typeface="Helvetica Neue Light"/>
                          <a:sym typeface="Helvetica Neue Light"/>
                        </a:rPr>
                        <a:t>3) MySQL/MariaDB DBaaS</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GB" sz="1600">
                          <a:solidFill>
                            <a:schemeClr val="dk1"/>
                          </a:solidFill>
                          <a:latin typeface="Helvetica Neue Light"/>
                          <a:ea typeface="Helvetica Neue Light"/>
                          <a:cs typeface="Helvetica Neue Light"/>
                          <a:sym typeface="Helvetica Neue Light"/>
                        </a:rPr>
                        <a:t>4) SQLite3</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GB" sz="1600">
                          <a:solidFill>
                            <a:schemeClr val="dk1"/>
                          </a:solidFill>
                          <a:latin typeface="Helvetica Neue Light"/>
                          <a:ea typeface="Helvetica Neue Light"/>
                          <a:cs typeface="Helvetica Neue Light"/>
                          <a:sym typeface="Helvetica Neue Light"/>
                        </a:rPr>
                        <a:t>5) MongoDB Local</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GB" sz="1600">
                          <a:solidFill>
                            <a:schemeClr val="dk1"/>
                          </a:solidFill>
                          <a:latin typeface="Helvetica Neue Light"/>
                          <a:ea typeface="Helvetica Neue Light"/>
                          <a:cs typeface="Helvetica Neue Light"/>
                          <a:sym typeface="Helvetica Neue Light"/>
                        </a:rPr>
                        <a:t>6) MongoDB DBaaS</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GB" sz="1600">
                          <a:solidFill>
                            <a:schemeClr val="dk1"/>
                          </a:solidFill>
                          <a:latin typeface="Helvetica Neue Light"/>
                          <a:ea typeface="Helvetica Neue Light"/>
                          <a:cs typeface="Helvetica Neue Light"/>
                          <a:sym typeface="Helvetica Neue Light"/>
                        </a:rPr>
                        <a:t>7) Firebase</a:t>
                      </a:r>
                      <a:endParaRPr b="1" sz="1600">
                        <a:solidFill>
                          <a:schemeClr val="dk1"/>
                        </a:solidFill>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61" name="Google Shape;661;p75"/>
          <p:cNvPicPr preferRelativeResize="0"/>
          <p:nvPr/>
        </p:nvPicPr>
        <p:blipFill rotWithShape="1">
          <a:blip r:embed="rId4">
            <a:alphaModFix/>
          </a:blip>
          <a:srcRect b="0" l="0" r="0" t="0"/>
          <a:stretch/>
        </p:blipFill>
        <p:spPr>
          <a:xfrm>
            <a:off x="7120275" y="696900"/>
            <a:ext cx="1634174" cy="639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graphicFrame>
        <p:nvGraphicFramePr>
          <p:cNvPr id="666" name="Google Shape;666;p76"/>
          <p:cNvGraphicFramePr/>
          <p:nvPr/>
        </p:nvGraphicFramePr>
        <p:xfrm>
          <a:off x="153250" y="30813"/>
          <a:ext cx="3000000" cy="3000000"/>
        </p:xfrm>
        <a:graphic>
          <a:graphicData uri="http://schemas.openxmlformats.org/drawingml/2006/table">
            <a:tbl>
              <a:tblPr>
                <a:noFill/>
                <a:tableStyleId>{27CE2670-A574-4178-A51E-17AD48823F7A}</a:tableStyleId>
              </a:tblPr>
              <a:tblGrid>
                <a:gridCol w="2945825"/>
                <a:gridCol w="3822275"/>
                <a:gridCol w="2069375"/>
              </a:tblGrid>
              <a:tr h="713125">
                <a:tc gridSpan="3">
                  <a:txBody>
                    <a:bodyPr/>
                    <a:lstStyle/>
                    <a:p>
                      <a:pPr indent="0" lvl="0" marL="0" rtl="0" algn="l">
                        <a:spcBef>
                          <a:spcPts val="0"/>
                        </a:spcBef>
                        <a:spcAft>
                          <a:spcPts val="0"/>
                        </a:spcAft>
                        <a:buNone/>
                      </a:pPr>
                      <a:r>
                        <a:rPr i="1" lang="en-GB" sz="2200">
                          <a:solidFill>
                            <a:schemeClr val="dk1"/>
                          </a:solidFill>
                          <a:latin typeface="Anton"/>
                          <a:ea typeface="Anton"/>
                          <a:cs typeface="Anton"/>
                          <a:sym typeface="Anton"/>
                        </a:rPr>
                        <a:t>SEGUNDA </a:t>
                      </a:r>
                      <a:r>
                        <a:rPr i="1" lang="en-GB" sz="2200">
                          <a:solidFill>
                            <a:schemeClr val="dk1"/>
                          </a:solidFill>
                          <a:latin typeface="Anton"/>
                          <a:ea typeface="Anton"/>
                          <a:cs typeface="Anton"/>
                          <a:sym typeface="Anton"/>
                        </a:rPr>
                        <a:t>ENTREGA DEL PROYECTO FINAL</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592800">
                <a:tc gridSpan="2">
                  <a:txBody>
                    <a:bodyPr/>
                    <a:lstStyle/>
                    <a:p>
                      <a:pPr indent="0" lvl="0" marL="0" rtl="0" algn="l">
                        <a:spcBef>
                          <a:spcPts val="0"/>
                        </a:spcBef>
                        <a:spcAft>
                          <a:spcPts val="0"/>
                        </a:spcAft>
                        <a:buNone/>
                      </a:pPr>
                      <a:r>
                        <a:rPr b="1" lang="en-GB" sz="1600">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link a un repositorio en Github con el proyecto cargado.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sz="1600">
                          <a:latin typeface="Helvetica Neue"/>
                          <a:ea typeface="Helvetica Neue"/>
                          <a:cs typeface="Helvetica Neue"/>
                          <a:sym typeface="Helvetica Neue"/>
                        </a:rPr>
                        <a:t>Sugerencia: </a:t>
                      </a:r>
                      <a:r>
                        <a:rPr lang="en-GB" sz="1600">
                          <a:solidFill>
                            <a:schemeClr val="dk1"/>
                          </a:solidFill>
                          <a:latin typeface="Helvetica Neue Light"/>
                          <a:ea typeface="Helvetica Neue Light"/>
                          <a:cs typeface="Helvetica Neue Light"/>
                          <a:sym typeface="Helvetica Neue Light"/>
                        </a:rPr>
                        <a:t>no incluir los node_modules</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279825">
                <a:tc gridSpan="3">
                  <a:txBody>
                    <a:bodyPr/>
                    <a:lstStyle/>
                    <a:p>
                      <a:pPr indent="0" lvl="0" marL="0" rtl="0" algn="l">
                        <a:spcBef>
                          <a:spcPts val="0"/>
                        </a:spcBef>
                        <a:spcAft>
                          <a:spcPts val="0"/>
                        </a:spcAft>
                        <a:buClr>
                          <a:schemeClr val="dk1"/>
                        </a:buClr>
                        <a:buSzPts val="1100"/>
                        <a:buFont typeface="Arial"/>
                        <a:buNone/>
                      </a:pPr>
                      <a:r>
                        <a:rPr b="1" lang="en-GB" sz="1700">
                          <a:solidFill>
                            <a:schemeClr val="dk1"/>
                          </a:solidFill>
                        </a:rPr>
                        <a:t>&gt;&gt;</a:t>
                      </a:r>
                      <a:r>
                        <a:rPr b="1" lang="en-GB" sz="1600">
                          <a:solidFill>
                            <a:schemeClr val="dk1"/>
                          </a:solidFill>
                          <a:latin typeface="Helvetica Neue"/>
                          <a:ea typeface="Helvetica Neue"/>
                          <a:cs typeface="Helvetica Neue"/>
                          <a:sym typeface="Helvetica Neue"/>
                        </a:rPr>
                        <a:t>As</a:t>
                      </a:r>
                      <a:r>
                        <a:rPr b="1" lang="en-GB" sz="1600">
                          <a:solidFill>
                            <a:schemeClr val="dk1"/>
                          </a:solidFill>
                          <a:latin typeface="Helvetica Neue"/>
                          <a:ea typeface="Helvetica Neue"/>
                          <a:cs typeface="Helvetica Neue"/>
                          <a:sym typeface="Helvetica Neue"/>
                        </a:rPr>
                        <a:t>pectos a incluir en el entregable: </a:t>
                      </a:r>
                      <a:endParaRPr b="1" sz="1600">
                        <a:solidFill>
                          <a:schemeClr val="dk1"/>
                        </a:solidFill>
                        <a:latin typeface="Helvetica Neue"/>
                        <a:ea typeface="Helvetica Neue"/>
                        <a:cs typeface="Helvetica Neue"/>
                        <a:sym typeface="Helvetica Neue"/>
                      </a:endParaRPr>
                    </a:p>
                    <a:p>
                      <a:pPr indent="-330200" lvl="0" marL="457200" rtl="0" algn="l">
                        <a:spcBef>
                          <a:spcPts val="0"/>
                        </a:spcBef>
                        <a:spcAft>
                          <a:spcPts val="0"/>
                        </a:spcAft>
                        <a:buClr>
                          <a:schemeClr val="dk1"/>
                        </a:buClr>
                        <a:buSzPts val="1600"/>
                        <a:buFont typeface="Helvetica Neue Light"/>
                        <a:buAutoNum type="alphaLcPeriod"/>
                      </a:pPr>
                      <a:r>
                        <a:rPr lang="en-GB" sz="1600">
                          <a:solidFill>
                            <a:schemeClr val="dk1"/>
                          </a:solidFill>
                          <a:latin typeface="Helvetica Neue Light"/>
                          <a:ea typeface="Helvetica Neue Light"/>
                          <a:cs typeface="Helvetica Neue Light"/>
                          <a:sym typeface="Helvetica Neue Light"/>
                        </a:rPr>
                        <a:t>Implementarás en cada tipo el </a:t>
                      </a:r>
                      <a:r>
                        <a:rPr b="1" lang="en-GB" sz="1600">
                          <a:solidFill>
                            <a:schemeClr val="dk1"/>
                          </a:solidFill>
                          <a:latin typeface="Helvetica Neue"/>
                          <a:ea typeface="Helvetica Neue"/>
                          <a:cs typeface="Helvetica Neue"/>
                          <a:sym typeface="Helvetica Neue"/>
                        </a:rPr>
                        <a:t>CRUD</a:t>
                      </a:r>
                      <a:r>
                        <a:rPr lang="en-GB" sz="1600">
                          <a:solidFill>
                            <a:schemeClr val="dk1"/>
                          </a:solidFill>
                          <a:latin typeface="Helvetica Neue Light"/>
                          <a:ea typeface="Helvetica Neue Light"/>
                          <a:cs typeface="Helvetica Neue Light"/>
                          <a:sym typeface="Helvetica Neue Light"/>
                        </a:rPr>
                        <a:t> correspondiente a los procesos anteriormente desarrollados, con persistencia en memoria.</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AutoNum type="alphaLcPeriod"/>
                      </a:pPr>
                      <a:r>
                        <a:rPr lang="en-GB" sz="1600">
                          <a:solidFill>
                            <a:schemeClr val="dk1"/>
                          </a:solidFill>
                          <a:latin typeface="Helvetica Neue Light"/>
                          <a:ea typeface="Helvetica Neue Light"/>
                          <a:cs typeface="Helvetica Neue Light"/>
                          <a:sym typeface="Helvetica Neue Light"/>
                        </a:rPr>
                        <a:t>La funcionalidad de persistencia para todos estos casos debe ser realizada utilizando clases con interfaz única (los nombres de los métodos comunes deben ser iguales). </a:t>
                      </a:r>
                      <a:r>
                        <a:rPr b="1" lang="en-GB" sz="1600">
                          <a:solidFill>
                            <a:schemeClr val="dk1"/>
                          </a:solidFill>
                          <a:latin typeface="Helvetica Neue"/>
                          <a:ea typeface="Helvetica Neue"/>
                          <a:cs typeface="Helvetica Neue"/>
                          <a:sym typeface="Helvetica Neue"/>
                        </a:rPr>
                        <a:t>Cada clase </a:t>
                      </a:r>
                      <a:r>
                        <a:rPr lang="en-GB" sz="1600">
                          <a:solidFill>
                            <a:schemeClr val="dk1"/>
                          </a:solidFill>
                          <a:latin typeface="Helvetica Neue Light"/>
                          <a:ea typeface="Helvetica Neue Light"/>
                          <a:cs typeface="Helvetica Neue Light"/>
                          <a:sym typeface="Helvetica Neue Light"/>
                        </a:rPr>
                        <a:t>representará un </a:t>
                      </a:r>
                      <a:r>
                        <a:rPr b="1" lang="en-GB" sz="1600">
                          <a:solidFill>
                            <a:schemeClr val="dk1"/>
                          </a:solidFill>
                          <a:latin typeface="Helvetica Neue"/>
                          <a:ea typeface="Helvetica Neue"/>
                          <a:cs typeface="Helvetica Neue"/>
                          <a:sym typeface="Helvetica Neue"/>
                        </a:rPr>
                        <a:t>tipo de persistencia</a:t>
                      </a:r>
                      <a:r>
                        <a:rPr lang="en-GB" sz="1600">
                          <a:solidFill>
                            <a:schemeClr val="dk1"/>
                          </a:solidFill>
                          <a:latin typeface="Helvetica Neue Light"/>
                          <a:ea typeface="Helvetica Neue Light"/>
                          <a:cs typeface="Helvetica Neue Light"/>
                          <a:sym typeface="Helvetica Neue Light"/>
                        </a:rPr>
                        <a:t>. </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AutoNum type="alphaLcPeriod"/>
                      </a:pPr>
                      <a:r>
                        <a:rPr lang="en-GB" sz="1600">
                          <a:solidFill>
                            <a:schemeClr val="dk1"/>
                          </a:solidFill>
                          <a:latin typeface="Helvetica Neue Light"/>
                          <a:ea typeface="Helvetica Neue Light"/>
                          <a:cs typeface="Helvetica Neue Light"/>
                          <a:sym typeface="Helvetica Neue Light"/>
                        </a:rPr>
                        <a:t>Incluir dentro de estos tipos la ya realizada en memoria (</a:t>
                      </a:r>
                      <a:r>
                        <a:rPr b="1" lang="en-GB" sz="1600">
                          <a:solidFill>
                            <a:schemeClr val="dk1"/>
                          </a:solidFill>
                          <a:latin typeface="Helvetica Neue"/>
                          <a:ea typeface="Helvetica Neue"/>
                          <a:cs typeface="Helvetica Neue"/>
                          <a:sym typeface="Helvetica Neue"/>
                        </a:rPr>
                        <a:t>Tipo 0</a:t>
                      </a:r>
                      <a:r>
                        <a:rPr lang="en-GB" sz="1600">
                          <a:solidFill>
                            <a:schemeClr val="dk1"/>
                          </a:solidFill>
                          <a:latin typeface="Helvetica Neue Light"/>
                          <a:ea typeface="Helvetica Neue Light"/>
                          <a:cs typeface="Helvetica Neue Light"/>
                          <a:sym typeface="Helvetica Neue Light"/>
                        </a:rPr>
                        <a:t>).</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AutoNum type="alphaLcPeriod"/>
                      </a:pPr>
                      <a:r>
                        <a:rPr lang="en-GB" sz="1600">
                          <a:solidFill>
                            <a:schemeClr val="dk1"/>
                          </a:solidFill>
                          <a:latin typeface="Helvetica Neue Light"/>
                          <a:ea typeface="Helvetica Neue Light"/>
                          <a:cs typeface="Helvetica Neue Light"/>
                          <a:sym typeface="Helvetica Neue Light"/>
                        </a:rPr>
                        <a:t>Para seleccionar el modo de </a:t>
                      </a:r>
                      <a:r>
                        <a:rPr b="1" lang="en-GB" sz="1600">
                          <a:solidFill>
                            <a:schemeClr val="dk1"/>
                          </a:solidFill>
                          <a:latin typeface="Helvetica Neue"/>
                          <a:ea typeface="Helvetica Neue"/>
                          <a:cs typeface="Helvetica Neue"/>
                          <a:sym typeface="Helvetica Neue"/>
                        </a:rPr>
                        <a:t>persistencia operativa</a:t>
                      </a:r>
                      <a:r>
                        <a:rPr lang="en-GB" sz="1600">
                          <a:solidFill>
                            <a:schemeClr val="dk1"/>
                          </a:solidFill>
                          <a:latin typeface="Helvetica Neue Light"/>
                          <a:ea typeface="Helvetica Neue Light"/>
                          <a:cs typeface="Helvetica Neue Light"/>
                          <a:sym typeface="Helvetica Neue Light"/>
                        </a:rPr>
                        <a:t>, crear una clase o función que actúe como 'Fábrica ó Factory': recibirá el 'número' de persistencia (1 al 7 y 0 para memoria) y devolverá el objeto correspondiente para el uso por parte del controlador o lógica de negocio en cada caso de uso (carrito o lista de productos).</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AutoNum type="alphaLcPeriod"/>
                      </a:pPr>
                      <a:r>
                        <a:rPr lang="en-GB" sz="1600">
                          <a:solidFill>
                            <a:schemeClr val="dk1"/>
                          </a:solidFill>
                          <a:latin typeface="Helvetica Neue Light"/>
                          <a:ea typeface="Helvetica Neue Light"/>
                          <a:cs typeface="Helvetica Neue Light"/>
                          <a:sym typeface="Helvetica Neue Light"/>
                        </a:rPr>
                        <a:t>Estas clases, llamadas DAO (Data Access Object), implementarán los métodos de conexión hacia cada base, así como los 4 métodos CRUD: Create (insert), Read (leer con o sin filtro), Update: (actualizar), Delete (borrar) y los métodos auxiliares que se consideren incorporar.</a:t>
                      </a:r>
                      <a:endParaRPr sz="1600">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67" name="Google Shape;667;p76"/>
          <p:cNvPicPr preferRelativeResize="0"/>
          <p:nvPr/>
        </p:nvPicPr>
        <p:blipFill rotWithShape="1">
          <a:blip r:embed="rId3">
            <a:alphaModFix/>
          </a:blip>
          <a:srcRect b="0" l="0" r="0" t="0"/>
          <a:stretch/>
        </p:blipFill>
        <p:spPr>
          <a:xfrm>
            <a:off x="7120275" y="696900"/>
            <a:ext cx="1634174" cy="639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graphicFrame>
        <p:nvGraphicFramePr>
          <p:cNvPr id="672" name="Google Shape;672;p77"/>
          <p:cNvGraphicFramePr/>
          <p:nvPr/>
        </p:nvGraphicFramePr>
        <p:xfrm>
          <a:off x="153250" y="30813"/>
          <a:ext cx="3000000" cy="3000000"/>
        </p:xfrm>
        <a:graphic>
          <a:graphicData uri="http://schemas.openxmlformats.org/drawingml/2006/table">
            <a:tbl>
              <a:tblPr>
                <a:noFill/>
                <a:tableStyleId>{27CE2670-A574-4178-A51E-17AD48823F7A}</a:tableStyleId>
              </a:tblPr>
              <a:tblGrid>
                <a:gridCol w="2945825"/>
                <a:gridCol w="3822275"/>
                <a:gridCol w="2069375"/>
              </a:tblGrid>
              <a:tr h="713125">
                <a:tc gridSpan="3">
                  <a:txBody>
                    <a:bodyPr/>
                    <a:lstStyle/>
                    <a:p>
                      <a:pPr indent="0" lvl="0" marL="0" rtl="0" algn="l">
                        <a:spcBef>
                          <a:spcPts val="0"/>
                        </a:spcBef>
                        <a:spcAft>
                          <a:spcPts val="0"/>
                        </a:spcAft>
                        <a:buNone/>
                      </a:pPr>
                      <a:r>
                        <a:rPr i="1" lang="en-GB" sz="2200">
                          <a:solidFill>
                            <a:schemeClr val="dk1"/>
                          </a:solidFill>
                          <a:latin typeface="Anton"/>
                          <a:ea typeface="Anton"/>
                          <a:cs typeface="Anton"/>
                          <a:sym typeface="Anton"/>
                        </a:rPr>
                        <a:t>SEGUNDA ENTREGA DEL PROYECTO FINAL</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592800">
                <a:tc gridSpan="2">
                  <a:txBody>
                    <a:bodyPr/>
                    <a:lstStyle/>
                    <a:p>
                      <a:pPr indent="0" lvl="0" marL="0" rtl="0" algn="l">
                        <a:spcBef>
                          <a:spcPts val="0"/>
                        </a:spcBef>
                        <a:spcAft>
                          <a:spcPts val="0"/>
                        </a:spcAft>
                        <a:buNone/>
                      </a:pPr>
                      <a:r>
                        <a:rPr b="1" lang="en-GB" sz="1600">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link a un repositorio en Github con el proyecto cargado.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sz="1600">
                          <a:latin typeface="Helvetica Neue"/>
                          <a:ea typeface="Helvetica Neue"/>
                          <a:cs typeface="Helvetica Neue"/>
                          <a:sym typeface="Helvetica Neue"/>
                        </a:rPr>
                        <a:t>Sugerencia: </a:t>
                      </a:r>
                      <a:r>
                        <a:rPr lang="en-GB" sz="1600">
                          <a:solidFill>
                            <a:schemeClr val="dk1"/>
                          </a:solidFill>
                          <a:latin typeface="Helvetica Neue Light"/>
                          <a:ea typeface="Helvetica Neue Light"/>
                          <a:cs typeface="Helvetica Neue Light"/>
                          <a:sym typeface="Helvetica Neue Light"/>
                        </a:rPr>
                        <a:t>no incluir los node_modules</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279825">
                <a:tc gridSpan="3">
                  <a:txBody>
                    <a:bodyPr/>
                    <a:lstStyle/>
                    <a:p>
                      <a:pPr indent="-330200" lvl="0" marL="457200" rtl="0" algn="l">
                        <a:spcBef>
                          <a:spcPts val="0"/>
                        </a:spcBef>
                        <a:spcAft>
                          <a:spcPts val="0"/>
                        </a:spcAft>
                        <a:buClr>
                          <a:schemeClr val="dk1"/>
                        </a:buClr>
                        <a:buSzPts val="1600"/>
                        <a:buFont typeface="Helvetica Neue Light"/>
                        <a:buAutoNum type="alphaLcPeriod" startAt="5"/>
                      </a:pPr>
                      <a:r>
                        <a:rPr lang="en-GB" sz="1600">
                          <a:solidFill>
                            <a:schemeClr val="dk1"/>
                          </a:solidFill>
                          <a:latin typeface="Helvetica Neue Light"/>
                          <a:ea typeface="Helvetica Neue Light"/>
                          <a:cs typeface="Helvetica Neue Light"/>
                          <a:sym typeface="Helvetica Neue Light"/>
                        </a:rPr>
                        <a:t>Estas clases, llamadas </a:t>
                      </a:r>
                      <a:r>
                        <a:rPr b="1" lang="en-GB" sz="1600">
                          <a:solidFill>
                            <a:schemeClr val="dk1"/>
                          </a:solidFill>
                          <a:latin typeface="Helvetica Neue"/>
                          <a:ea typeface="Helvetica Neue"/>
                          <a:cs typeface="Helvetica Neue"/>
                          <a:sym typeface="Helvetica Neue"/>
                        </a:rPr>
                        <a:t>DAO</a:t>
                      </a:r>
                      <a:r>
                        <a:rPr lang="en-GB" sz="1600">
                          <a:solidFill>
                            <a:schemeClr val="dk1"/>
                          </a:solidFill>
                          <a:latin typeface="Helvetica Neue Light"/>
                          <a:ea typeface="Helvetica Neue Light"/>
                          <a:cs typeface="Helvetica Neue Light"/>
                          <a:sym typeface="Helvetica Neue Light"/>
                        </a:rPr>
                        <a:t> (Data Access Object), implementarán los </a:t>
                      </a:r>
                      <a:r>
                        <a:rPr b="1" lang="en-GB" sz="1600">
                          <a:solidFill>
                            <a:schemeClr val="dk1"/>
                          </a:solidFill>
                          <a:latin typeface="Helvetica Neue"/>
                          <a:ea typeface="Helvetica Neue"/>
                          <a:cs typeface="Helvetica Neue"/>
                          <a:sym typeface="Helvetica Neue"/>
                        </a:rPr>
                        <a:t>métodos de conexión</a:t>
                      </a:r>
                      <a:r>
                        <a:rPr lang="en-GB" sz="1600">
                          <a:solidFill>
                            <a:schemeClr val="dk1"/>
                          </a:solidFill>
                          <a:latin typeface="Helvetica Neue Light"/>
                          <a:ea typeface="Helvetica Neue Light"/>
                          <a:cs typeface="Helvetica Neue Light"/>
                          <a:sym typeface="Helvetica Neue Light"/>
                        </a:rPr>
                        <a:t> hacia cada base, así como los </a:t>
                      </a:r>
                      <a:r>
                        <a:rPr b="1" lang="en-GB" sz="1600">
                          <a:solidFill>
                            <a:schemeClr val="dk1"/>
                          </a:solidFill>
                          <a:latin typeface="Helvetica Neue"/>
                          <a:ea typeface="Helvetica Neue"/>
                          <a:cs typeface="Helvetica Neue"/>
                          <a:sym typeface="Helvetica Neue"/>
                        </a:rPr>
                        <a:t>4 métodos CRUD</a:t>
                      </a:r>
                      <a:r>
                        <a:rPr lang="en-GB" sz="1600">
                          <a:solidFill>
                            <a:schemeClr val="dk1"/>
                          </a:solidFill>
                          <a:latin typeface="Helvetica Neue Light"/>
                          <a:ea typeface="Helvetica Neue Light"/>
                          <a:cs typeface="Helvetica Neue Light"/>
                          <a:sym typeface="Helvetica Neue Light"/>
                        </a:rPr>
                        <a:t>: Create (insert), Read (leer con o sin filtro), Update (actualizar), Delete (borrar) y los </a:t>
                      </a:r>
                      <a:r>
                        <a:rPr b="1" lang="en-GB" sz="1600">
                          <a:solidFill>
                            <a:schemeClr val="dk1"/>
                          </a:solidFill>
                          <a:latin typeface="Helvetica Neue"/>
                          <a:ea typeface="Helvetica Neue"/>
                          <a:cs typeface="Helvetica Neue"/>
                          <a:sym typeface="Helvetica Neue"/>
                        </a:rPr>
                        <a:t>métodos auxiliares</a:t>
                      </a:r>
                      <a:r>
                        <a:rPr lang="en-GB" sz="1600">
                          <a:solidFill>
                            <a:schemeClr val="dk1"/>
                          </a:solidFill>
                          <a:latin typeface="Helvetica Neue Light"/>
                          <a:ea typeface="Helvetica Neue Light"/>
                          <a:cs typeface="Helvetica Neue Light"/>
                          <a:sym typeface="Helvetica Neue Light"/>
                        </a:rPr>
                        <a:t> que se consideren incorporar.</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AutoNum type="alphaLcPeriod" startAt="5"/>
                      </a:pPr>
                      <a:r>
                        <a:rPr lang="en-GB" sz="1600">
                          <a:solidFill>
                            <a:schemeClr val="dk1"/>
                          </a:solidFill>
                          <a:latin typeface="Helvetica Neue Light"/>
                          <a:ea typeface="Helvetica Neue Light"/>
                          <a:cs typeface="Helvetica Neue Light"/>
                          <a:sym typeface="Helvetica Neue Light"/>
                        </a:rPr>
                        <a:t>La </a:t>
                      </a:r>
                      <a:r>
                        <a:rPr b="1" lang="en-GB" sz="1600">
                          <a:solidFill>
                            <a:schemeClr val="dk1"/>
                          </a:solidFill>
                          <a:latin typeface="Helvetica Neue"/>
                          <a:ea typeface="Helvetica Neue"/>
                          <a:cs typeface="Helvetica Neue"/>
                          <a:sym typeface="Helvetica Neue"/>
                        </a:rPr>
                        <a:t>selección</a:t>
                      </a:r>
                      <a:r>
                        <a:rPr lang="en-GB" sz="1600">
                          <a:solidFill>
                            <a:schemeClr val="dk1"/>
                          </a:solidFill>
                          <a:latin typeface="Helvetica Neue Light"/>
                          <a:ea typeface="Helvetica Neue Light"/>
                          <a:cs typeface="Helvetica Neue Light"/>
                          <a:sym typeface="Helvetica Neue Light"/>
                        </a:rPr>
                        <a:t> de la </a:t>
                      </a:r>
                      <a:r>
                        <a:rPr b="1" lang="en-GB" sz="1600">
                          <a:solidFill>
                            <a:schemeClr val="dk1"/>
                          </a:solidFill>
                          <a:latin typeface="Helvetica Neue"/>
                          <a:ea typeface="Helvetica Neue"/>
                          <a:cs typeface="Helvetica Neue"/>
                          <a:sym typeface="Helvetica Neue"/>
                        </a:rPr>
                        <a:t>capa </a:t>
                      </a:r>
                      <a:r>
                        <a:rPr lang="en-GB" sz="1600">
                          <a:solidFill>
                            <a:schemeClr val="dk1"/>
                          </a:solidFill>
                          <a:latin typeface="Helvetica Neue Light"/>
                          <a:ea typeface="Helvetica Neue Light"/>
                          <a:cs typeface="Helvetica Neue Light"/>
                          <a:sym typeface="Helvetica Neue Light"/>
                        </a:rPr>
                        <a:t>de persistencia </a:t>
                      </a:r>
                      <a:r>
                        <a:rPr b="1" lang="en-GB" sz="1600">
                          <a:solidFill>
                            <a:schemeClr val="dk1"/>
                          </a:solidFill>
                          <a:latin typeface="Helvetica Neue"/>
                          <a:ea typeface="Helvetica Neue"/>
                          <a:cs typeface="Helvetica Neue"/>
                          <a:sym typeface="Helvetica Neue"/>
                        </a:rPr>
                        <a:t>activa </a:t>
                      </a:r>
                      <a:r>
                        <a:rPr lang="en-GB" sz="1600">
                          <a:solidFill>
                            <a:schemeClr val="dk1"/>
                          </a:solidFill>
                          <a:latin typeface="Helvetica Neue Light"/>
                          <a:ea typeface="Helvetica Neue Light"/>
                          <a:cs typeface="Helvetica Neue Light"/>
                          <a:sym typeface="Helvetica Neue Light"/>
                        </a:rPr>
                        <a:t>se hará a través de una </a:t>
                      </a:r>
                      <a:r>
                        <a:rPr b="1" lang="en-GB" sz="1600">
                          <a:solidFill>
                            <a:schemeClr val="dk1"/>
                          </a:solidFill>
                          <a:latin typeface="Helvetica Neue"/>
                          <a:ea typeface="Helvetica Neue"/>
                          <a:cs typeface="Helvetica Neue"/>
                          <a:sym typeface="Helvetica Neue"/>
                        </a:rPr>
                        <a:t>variable global</a:t>
                      </a:r>
                      <a:r>
                        <a:rPr lang="en-GB" sz="1600">
                          <a:solidFill>
                            <a:schemeClr val="dk1"/>
                          </a:solidFill>
                          <a:latin typeface="Helvetica Neue Light"/>
                          <a:ea typeface="Helvetica Neue Light"/>
                          <a:cs typeface="Helvetica Neue Light"/>
                          <a:sym typeface="Helvetica Neue Light"/>
                        </a:rPr>
                        <a:t>, a la cual se le asignará una constante. El nombre de dicha constante corresponderá al tipo de persistencia y se inicializará con el número correspondiente.</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AutoNum type="alphaLcPeriod" startAt="5"/>
                      </a:pPr>
                      <a:r>
                        <a:rPr lang="en-GB" sz="1600">
                          <a:solidFill>
                            <a:schemeClr val="dk1"/>
                          </a:solidFill>
                          <a:latin typeface="Helvetica Neue Light"/>
                          <a:ea typeface="Helvetica Neue Light"/>
                          <a:cs typeface="Helvetica Neue Light"/>
                          <a:sym typeface="Helvetica Neue Light"/>
                        </a:rPr>
                        <a:t>En la </a:t>
                      </a:r>
                      <a:r>
                        <a:rPr b="1" lang="en-GB" sz="1600">
                          <a:solidFill>
                            <a:schemeClr val="dk1"/>
                          </a:solidFill>
                          <a:latin typeface="Helvetica Neue"/>
                          <a:ea typeface="Helvetica Neue"/>
                          <a:cs typeface="Helvetica Neue"/>
                          <a:sym typeface="Helvetica Neue"/>
                        </a:rPr>
                        <a:t>vista de productos</a:t>
                      </a:r>
                      <a:r>
                        <a:rPr lang="en-GB" sz="1600">
                          <a:solidFill>
                            <a:schemeClr val="dk1"/>
                          </a:solidFill>
                          <a:latin typeface="Helvetica Neue Light"/>
                          <a:ea typeface="Helvetica Neue Light"/>
                          <a:cs typeface="Helvetica Neue Light"/>
                          <a:sym typeface="Helvetica Neue Light"/>
                        </a:rPr>
                        <a:t> incorporar </a:t>
                      </a:r>
                      <a:r>
                        <a:rPr b="1" lang="en-GB" sz="1600">
                          <a:solidFill>
                            <a:schemeClr val="dk1"/>
                          </a:solidFill>
                          <a:latin typeface="Helvetica Neue"/>
                          <a:ea typeface="Helvetica Neue"/>
                          <a:cs typeface="Helvetica Neue"/>
                          <a:sym typeface="Helvetica Neue"/>
                        </a:rPr>
                        <a:t>filtros </a:t>
                      </a:r>
                      <a:r>
                        <a:rPr lang="en-GB" sz="1600">
                          <a:solidFill>
                            <a:schemeClr val="dk1"/>
                          </a:solidFill>
                          <a:latin typeface="Helvetica Neue Light"/>
                          <a:ea typeface="Helvetica Neue Light"/>
                          <a:cs typeface="Helvetica Neue Light"/>
                          <a:sym typeface="Helvetica Neue Light"/>
                        </a:rPr>
                        <a:t>mediante los cuales el cliente pueda determinar qué información desea ver. Estos filtros responderán a los siguientes campos: </a:t>
                      </a:r>
                      <a:endParaRPr sz="1600">
                        <a:solidFill>
                          <a:schemeClr val="dk1"/>
                        </a:solidFill>
                        <a:latin typeface="Helvetica Neue Light"/>
                        <a:ea typeface="Helvetica Neue Light"/>
                        <a:cs typeface="Helvetica Neue Light"/>
                        <a:sym typeface="Helvetica Neue Light"/>
                      </a:endParaRPr>
                    </a:p>
                    <a:p>
                      <a:pPr indent="0" lvl="0" marL="914400" rtl="0" algn="l">
                        <a:spcBef>
                          <a:spcPts val="0"/>
                        </a:spcBef>
                        <a:spcAft>
                          <a:spcPts val="0"/>
                        </a:spcAft>
                        <a:buNone/>
                      </a:pPr>
                      <a:r>
                        <a:rPr lang="en-GB">
                          <a:solidFill>
                            <a:schemeClr val="dk1"/>
                          </a:solidFill>
                          <a:latin typeface="Helvetica Neue Light"/>
                          <a:ea typeface="Helvetica Neue Light"/>
                          <a:cs typeface="Helvetica Neue Light"/>
                          <a:sym typeface="Helvetica Neue Light"/>
                        </a:rPr>
                        <a:t>- nombre : el nombre del producto debe coincidir exactamente</a:t>
                      </a:r>
                      <a:endParaRPr>
                        <a:solidFill>
                          <a:schemeClr val="dk1"/>
                        </a:solidFill>
                        <a:latin typeface="Helvetica Neue Light"/>
                        <a:ea typeface="Helvetica Neue Light"/>
                        <a:cs typeface="Helvetica Neue Light"/>
                        <a:sym typeface="Helvetica Neue Light"/>
                      </a:endParaRPr>
                    </a:p>
                    <a:p>
                      <a:pPr indent="0" lvl="0" marL="914400" rtl="0" algn="l">
                        <a:spcBef>
                          <a:spcPts val="0"/>
                        </a:spcBef>
                        <a:spcAft>
                          <a:spcPts val="0"/>
                        </a:spcAft>
                        <a:buNone/>
                      </a:pPr>
                      <a:r>
                        <a:rPr lang="en-GB">
                          <a:solidFill>
                            <a:schemeClr val="dk1"/>
                          </a:solidFill>
                          <a:latin typeface="Helvetica Neue Light"/>
                          <a:ea typeface="Helvetica Neue Light"/>
                          <a:cs typeface="Helvetica Neue Light"/>
                          <a:sym typeface="Helvetica Neue Light"/>
                        </a:rPr>
                        <a:t>- código : el código del producto debe coincidir exactamente</a:t>
                      </a:r>
                      <a:endParaRPr>
                        <a:solidFill>
                          <a:schemeClr val="dk1"/>
                        </a:solidFill>
                        <a:latin typeface="Helvetica Neue Light"/>
                        <a:ea typeface="Helvetica Neue Light"/>
                        <a:cs typeface="Helvetica Neue Light"/>
                        <a:sym typeface="Helvetica Neue Light"/>
                      </a:endParaRPr>
                    </a:p>
                    <a:p>
                      <a:pPr indent="0" lvl="0" marL="914400" rtl="0" algn="l">
                        <a:spcBef>
                          <a:spcPts val="0"/>
                        </a:spcBef>
                        <a:spcAft>
                          <a:spcPts val="0"/>
                        </a:spcAft>
                        <a:buNone/>
                      </a:pPr>
                      <a:r>
                        <a:rPr lang="en-GB">
                          <a:solidFill>
                            <a:schemeClr val="dk1"/>
                          </a:solidFill>
                          <a:latin typeface="Helvetica Neue Light"/>
                          <a:ea typeface="Helvetica Neue Light"/>
                          <a:cs typeface="Helvetica Neue Light"/>
                          <a:sym typeface="Helvetica Neue Light"/>
                        </a:rPr>
                        <a:t>- precio : por rango de precio</a:t>
                      </a:r>
                      <a:endParaRPr>
                        <a:solidFill>
                          <a:schemeClr val="dk1"/>
                        </a:solidFill>
                        <a:latin typeface="Helvetica Neue Light"/>
                        <a:ea typeface="Helvetica Neue Light"/>
                        <a:cs typeface="Helvetica Neue Light"/>
                        <a:sym typeface="Helvetica Neue Light"/>
                      </a:endParaRPr>
                    </a:p>
                    <a:p>
                      <a:pPr indent="0" lvl="0" marL="914400" rtl="0" algn="l">
                        <a:spcBef>
                          <a:spcPts val="0"/>
                        </a:spcBef>
                        <a:spcAft>
                          <a:spcPts val="0"/>
                        </a:spcAft>
                        <a:buNone/>
                      </a:pPr>
                      <a:r>
                        <a:rPr lang="en-GB">
                          <a:solidFill>
                            <a:schemeClr val="dk1"/>
                          </a:solidFill>
                          <a:latin typeface="Helvetica Neue Light"/>
                          <a:ea typeface="Helvetica Neue Light"/>
                          <a:cs typeface="Helvetica Neue Light"/>
                          <a:sym typeface="Helvetica Neue Light"/>
                        </a:rPr>
                        <a:t>- stock : por rango de stock</a:t>
                      </a:r>
                      <a:endParaRPr>
                        <a:solidFill>
                          <a:schemeClr val="dk1"/>
                        </a:solidFill>
                        <a:latin typeface="Helvetica Neue Light"/>
                        <a:ea typeface="Helvetica Neue Light"/>
                        <a:cs typeface="Helvetica Neue Light"/>
                        <a:sym typeface="Helvetica Neue Light"/>
                      </a:endParaRPr>
                    </a:p>
                    <a:p>
                      <a:pPr indent="0" lvl="0" marL="457200" rtl="0" algn="l">
                        <a:spcBef>
                          <a:spcPts val="0"/>
                        </a:spcBef>
                        <a:spcAft>
                          <a:spcPts val="0"/>
                        </a:spcAft>
                        <a:buNone/>
                      </a:pPr>
                      <a:r>
                        <a:rPr lang="en-GB" sz="1600">
                          <a:solidFill>
                            <a:schemeClr val="dk1"/>
                          </a:solidFill>
                          <a:latin typeface="Helvetica Neue Light"/>
                          <a:ea typeface="Helvetica Neue Light"/>
                          <a:cs typeface="Helvetica Neue Light"/>
                          <a:sym typeface="Helvetica Neue Light"/>
                        </a:rPr>
                        <a:t>La información será filtrada del lado backend en la operación de lectura hacia la base.</a:t>
                      </a:r>
                      <a:endParaRPr sz="1600">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73" name="Google Shape;673;p77"/>
          <p:cNvPicPr preferRelativeResize="0"/>
          <p:nvPr/>
        </p:nvPicPr>
        <p:blipFill>
          <a:blip r:embed="rId3">
            <a:alphaModFix/>
          </a:blip>
          <a:stretch>
            <a:fillRect/>
          </a:stretch>
        </p:blipFill>
        <p:spPr>
          <a:xfrm>
            <a:off x="7957475" y="4812825"/>
            <a:ext cx="1186526" cy="330675"/>
          </a:xfrm>
          <a:prstGeom prst="rect">
            <a:avLst/>
          </a:prstGeom>
          <a:noFill/>
          <a:ln>
            <a:noFill/>
          </a:ln>
        </p:spPr>
      </p:pic>
      <p:pic>
        <p:nvPicPr>
          <p:cNvPr id="674" name="Google Shape;674;p77"/>
          <p:cNvPicPr preferRelativeResize="0"/>
          <p:nvPr/>
        </p:nvPicPr>
        <p:blipFill rotWithShape="1">
          <a:blip r:embed="rId4">
            <a:alphaModFix/>
          </a:blip>
          <a:srcRect b="0" l="0" r="0" t="0"/>
          <a:stretch/>
        </p:blipFill>
        <p:spPr>
          <a:xfrm>
            <a:off x="7120275" y="696900"/>
            <a:ext cx="1634174" cy="6398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8" name="Shape 678"/>
        <p:cNvGrpSpPr/>
        <p:nvPr/>
      </p:nvGrpSpPr>
      <p:grpSpPr>
        <a:xfrm>
          <a:off x="0" y="0"/>
          <a:ext cx="0" cy="0"/>
          <a:chOff x="0" y="0"/>
          <a:chExt cx="0" cy="0"/>
        </a:xfrm>
      </p:grpSpPr>
      <p:sp>
        <p:nvSpPr>
          <p:cNvPr id="679" name="Google Shape;679;p78"/>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680" name="Google Shape;680;p78"/>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4" name="Shape 684"/>
        <p:cNvGrpSpPr/>
        <p:nvPr/>
      </p:nvGrpSpPr>
      <p:grpSpPr>
        <a:xfrm>
          <a:off x="0" y="0"/>
          <a:ext cx="0" cy="0"/>
          <a:chOff x="0" y="0"/>
          <a:chExt cx="0" cy="0"/>
        </a:xfrm>
      </p:grpSpPr>
      <p:sp>
        <p:nvSpPr>
          <p:cNvPr id="685" name="Google Shape;685;p79"/>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686" name="Google Shape;686;p79"/>
          <p:cNvSpPr txBox="1"/>
          <p:nvPr/>
        </p:nvSpPr>
        <p:spPr>
          <a:xfrm>
            <a:off x="2180400" y="2623175"/>
            <a:ext cx="5231100" cy="40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68300" lvl="0" marL="457200" rtl="0" algn="l">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DBaaS</a:t>
            </a:r>
            <a:endParaRPr sz="2200">
              <a:solidFill>
                <a:srgbClr val="E0FF00"/>
              </a:solidFill>
              <a:latin typeface="Helvetica Neue Light"/>
              <a:ea typeface="Helvetica Neue Light"/>
              <a:cs typeface="Helvetica Neue Light"/>
              <a:sym typeface="Helvetica Neue Light"/>
            </a:endParaRPr>
          </a:p>
          <a:p>
            <a:pPr indent="-368300" lvl="0" marL="457200" rtl="0" algn="l">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Mongo Atlas</a:t>
            </a:r>
            <a:endParaRPr sz="2200">
              <a:solidFill>
                <a:srgbClr val="E0FF00"/>
              </a:solidFill>
              <a:latin typeface="Helvetica Neue Light"/>
              <a:ea typeface="Helvetica Neue Light"/>
              <a:cs typeface="Helvetica Neue Light"/>
              <a:sym typeface="Helvetica Neue Light"/>
            </a:endParaRPr>
          </a:p>
          <a:p>
            <a:pPr indent="-368300" lvl="0" marL="457200" rtl="0" algn="l">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Firebase</a:t>
            </a:r>
            <a:endParaRPr sz="2200">
              <a:solidFill>
                <a:srgbClr val="E0FF00"/>
              </a:solidFill>
              <a:latin typeface="Helvetica Neue Light"/>
              <a:ea typeface="Helvetica Neue Light"/>
              <a:cs typeface="Helvetica Neue Light"/>
              <a:sym typeface="Helvetica Neue Light"/>
            </a:endParaRPr>
          </a:p>
          <a:p>
            <a:pPr indent="-368300" lvl="0" marL="457200" rtl="0" algn="l">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Integración con Node.js</a:t>
            </a:r>
            <a:endParaRPr sz="2200">
              <a:solidFill>
                <a:srgbClr val="E0FF00"/>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0" name="Shape 690"/>
        <p:cNvGrpSpPr/>
        <p:nvPr/>
      </p:nvGrpSpPr>
      <p:grpSpPr>
        <a:xfrm>
          <a:off x="0" y="0"/>
          <a:ext cx="0" cy="0"/>
          <a:chOff x="0" y="0"/>
          <a:chExt cx="0" cy="0"/>
        </a:xfrm>
      </p:grpSpPr>
      <p:sp>
        <p:nvSpPr>
          <p:cNvPr id="691" name="Google Shape;691;p80"/>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692" name="Google Shape;692;p80"/>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96" name="Shape 696"/>
        <p:cNvGrpSpPr/>
        <p:nvPr/>
      </p:nvGrpSpPr>
      <p:grpSpPr>
        <a:xfrm>
          <a:off x="0" y="0"/>
          <a:ext cx="0" cy="0"/>
          <a:chOff x="0" y="0"/>
          <a:chExt cx="0" cy="0"/>
        </a:xfrm>
      </p:grpSpPr>
      <p:sp>
        <p:nvSpPr>
          <p:cNvPr id="697" name="Google Shape;697;p8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698" name="Google Shape;698;p8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nvSpPr>
        <p:spPr>
          <a:xfrm>
            <a:off x="1987575" y="216475"/>
            <a:ext cx="5723400" cy="71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Ventajas del modelo DBaaS</a:t>
            </a:r>
            <a:endParaRPr i="1" sz="3600">
              <a:latin typeface="Anton"/>
              <a:ea typeface="Anton"/>
              <a:cs typeface="Anton"/>
              <a:sym typeface="Anton"/>
            </a:endParaRPr>
          </a:p>
        </p:txBody>
      </p:sp>
      <p:pic>
        <p:nvPicPr>
          <p:cNvPr id="122" name="Google Shape;122;p1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3" name="Google Shape;123;p19"/>
          <p:cNvSpPr txBox="1"/>
          <p:nvPr/>
        </p:nvSpPr>
        <p:spPr>
          <a:xfrm>
            <a:off x="197500" y="1131475"/>
            <a:ext cx="8666700" cy="36303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b="1" lang="en-GB" sz="1800">
                <a:solidFill>
                  <a:schemeClr val="dk1"/>
                </a:solidFill>
                <a:highlight>
                  <a:schemeClr val="lt1"/>
                </a:highlight>
                <a:latin typeface="Helvetica Neue"/>
                <a:ea typeface="Helvetica Neue"/>
                <a:cs typeface="Helvetica Neue"/>
                <a:sym typeface="Helvetica Neue"/>
              </a:rPr>
              <a:t>Se elimina la infraestructura física</a:t>
            </a:r>
            <a:r>
              <a:rPr lang="en-GB" sz="1800">
                <a:solidFill>
                  <a:schemeClr val="dk1"/>
                </a:solidFill>
                <a:highlight>
                  <a:schemeClr val="lt1"/>
                </a:highlight>
                <a:latin typeface="Helvetica Neue Light"/>
                <a:ea typeface="Helvetica Neue Light"/>
                <a:cs typeface="Helvetica Neue Light"/>
                <a:sym typeface="Helvetica Neue Light"/>
              </a:rPr>
              <a:t> de la ecuación ahorrando en costos, ya que el proveedor es responsable del mantenimiento y la disponibilidad de los sistemas. Los usuarios son responsables de sus propios datos.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GB" sz="1800">
                <a:solidFill>
                  <a:schemeClr val="dk1"/>
                </a:solidFill>
                <a:highlight>
                  <a:schemeClr val="lt1"/>
                </a:highlight>
                <a:latin typeface="Helvetica Neue"/>
                <a:ea typeface="Helvetica Neue"/>
                <a:cs typeface="Helvetica Neue"/>
                <a:sym typeface="Helvetica Neue"/>
              </a:rPr>
              <a:t>Ahorro de costos generalizado</a:t>
            </a:r>
            <a:r>
              <a:rPr lang="en-GB" sz="1800">
                <a:solidFill>
                  <a:schemeClr val="dk1"/>
                </a:solidFill>
                <a:highlight>
                  <a:schemeClr val="lt1"/>
                </a:highlight>
                <a:latin typeface="Helvetica Neue Light"/>
                <a:ea typeface="Helvetica Neue Light"/>
                <a:cs typeface="Helvetica Neue Light"/>
                <a:sym typeface="Helvetica Neue Light"/>
              </a:rPr>
              <a:t>. Además de prescindir de las inversiones físicas, con </a:t>
            </a:r>
            <a:r>
              <a:rPr b="1" lang="en-GB" sz="1800">
                <a:solidFill>
                  <a:schemeClr val="dk1"/>
                </a:solidFill>
                <a:highlight>
                  <a:schemeClr val="lt1"/>
                </a:highlight>
                <a:latin typeface="Helvetica Neue"/>
                <a:ea typeface="Helvetica Neue"/>
                <a:cs typeface="Helvetica Neue"/>
                <a:sym typeface="Helvetica Neue"/>
              </a:rPr>
              <a:t>DBaaS </a:t>
            </a:r>
            <a:r>
              <a:rPr lang="en-GB" sz="1800">
                <a:solidFill>
                  <a:schemeClr val="dk1"/>
                </a:solidFill>
                <a:highlight>
                  <a:schemeClr val="lt1"/>
                </a:highlight>
                <a:latin typeface="Helvetica Neue Light"/>
                <a:ea typeface="Helvetica Neue Light"/>
                <a:cs typeface="Helvetica Neue Light"/>
                <a:sym typeface="Helvetica Neue Light"/>
              </a:rPr>
              <a:t>se puede tener menos personal dedicado a esta tarea, ahorrar en energía y aprovechar mejor el espacio físico.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GB" sz="1800">
                <a:solidFill>
                  <a:schemeClr val="dk1"/>
                </a:solidFill>
                <a:highlight>
                  <a:schemeClr val="lt1"/>
                </a:highlight>
                <a:latin typeface="Helvetica Neue"/>
                <a:ea typeface="Helvetica Neue"/>
                <a:cs typeface="Helvetica Neue"/>
                <a:sym typeface="Helvetica Neue"/>
              </a:rPr>
              <a:t>Escalabilidad</a:t>
            </a:r>
            <a:r>
              <a:rPr lang="en-GB" sz="1800">
                <a:solidFill>
                  <a:schemeClr val="dk1"/>
                </a:solidFill>
                <a:highlight>
                  <a:schemeClr val="lt1"/>
                </a:highlight>
                <a:latin typeface="Helvetica Neue Light"/>
                <a:ea typeface="Helvetica Neue Light"/>
                <a:cs typeface="Helvetica Neue Light"/>
                <a:sym typeface="Helvetica Neue Light"/>
              </a:rPr>
              <a:t>. Con </a:t>
            </a:r>
            <a:r>
              <a:rPr b="1" lang="en-GB" sz="1800">
                <a:solidFill>
                  <a:schemeClr val="dk1"/>
                </a:solidFill>
                <a:highlight>
                  <a:schemeClr val="lt1"/>
                </a:highlight>
                <a:latin typeface="Helvetica Neue"/>
                <a:ea typeface="Helvetica Neue"/>
                <a:cs typeface="Helvetica Neue"/>
                <a:sym typeface="Helvetica Neue"/>
              </a:rPr>
              <a:t>DBaaS</a:t>
            </a:r>
            <a:r>
              <a:rPr lang="en-GB" sz="1800">
                <a:solidFill>
                  <a:schemeClr val="dk1"/>
                </a:solidFill>
                <a:highlight>
                  <a:schemeClr val="lt1"/>
                </a:highlight>
                <a:latin typeface="Helvetica Neue Light"/>
                <a:ea typeface="Helvetica Neue Light"/>
                <a:cs typeface="Helvetica Neue Light"/>
                <a:sym typeface="Helvetica Neue Light"/>
              </a:rPr>
              <a:t> podemos acceder a diferentes tarifas basadas principalmente en el rendimiento deseado y nuestras necesidades.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GB" sz="1800">
                <a:solidFill>
                  <a:schemeClr val="dk1"/>
                </a:solidFill>
                <a:highlight>
                  <a:schemeClr val="lt1"/>
                </a:highlight>
                <a:latin typeface="Helvetica Neue"/>
                <a:ea typeface="Helvetica Neue"/>
                <a:cs typeface="Helvetica Neue"/>
                <a:sym typeface="Helvetica Neue"/>
              </a:rPr>
              <a:t>Personal cualificado</a:t>
            </a:r>
            <a:r>
              <a:rPr lang="en-GB" sz="1800">
                <a:solidFill>
                  <a:schemeClr val="dk1"/>
                </a:solidFill>
                <a:highlight>
                  <a:schemeClr val="lt1"/>
                </a:highlight>
                <a:latin typeface="Helvetica Neue Light"/>
                <a:ea typeface="Helvetica Neue Light"/>
                <a:cs typeface="Helvetica Neue Light"/>
                <a:sym typeface="Helvetica Neue Light"/>
              </a:rPr>
              <a:t>. A través de </a:t>
            </a:r>
            <a:r>
              <a:rPr b="1" lang="en-GB" sz="1800">
                <a:solidFill>
                  <a:schemeClr val="dk1"/>
                </a:solidFill>
                <a:highlight>
                  <a:schemeClr val="lt1"/>
                </a:highlight>
                <a:latin typeface="Helvetica Neue"/>
                <a:ea typeface="Helvetica Neue"/>
                <a:cs typeface="Helvetica Neue"/>
                <a:sym typeface="Helvetica Neue"/>
              </a:rPr>
              <a:t>DBaaS</a:t>
            </a:r>
            <a:r>
              <a:rPr lang="en-GB" sz="1800">
                <a:solidFill>
                  <a:schemeClr val="dk1"/>
                </a:solidFill>
                <a:highlight>
                  <a:schemeClr val="lt1"/>
                </a:highlight>
                <a:latin typeface="Helvetica Neue Light"/>
                <a:ea typeface="Helvetica Neue Light"/>
                <a:cs typeface="Helvetica Neue Light"/>
                <a:sym typeface="Helvetica Neue Light"/>
              </a:rPr>
              <a:t> se accede a expertos en bases de datos que se encargarán de todas las tareas de mantenimiento, actualización, seguridad y gestión.</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124" name="Google Shape;124;p19"/>
          <p:cNvPicPr preferRelativeResize="0"/>
          <p:nvPr/>
        </p:nvPicPr>
        <p:blipFill>
          <a:blip r:embed="rId4">
            <a:alphaModFix/>
          </a:blip>
          <a:stretch>
            <a:fillRect/>
          </a:stretch>
        </p:blipFill>
        <p:spPr>
          <a:xfrm>
            <a:off x="7957475" y="-21738"/>
            <a:ext cx="1186525" cy="1186525"/>
          </a:xfrm>
          <a:prstGeom prst="rect">
            <a:avLst/>
          </a:prstGeom>
          <a:noFill/>
          <a:ln>
            <a:noFill/>
          </a:ln>
        </p:spPr>
      </p:pic>
      <p:pic>
        <p:nvPicPr>
          <p:cNvPr id="125" name="Google Shape;125;p19"/>
          <p:cNvPicPr preferRelativeResize="0"/>
          <p:nvPr/>
        </p:nvPicPr>
        <p:blipFill>
          <a:blip r:embed="rId5">
            <a:alphaModFix/>
          </a:blip>
          <a:stretch>
            <a:fillRect/>
          </a:stretch>
        </p:blipFill>
        <p:spPr>
          <a:xfrm>
            <a:off x="0" y="2"/>
            <a:ext cx="1186525" cy="1182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0"/>
          <p:cNvPicPr preferRelativeResize="0"/>
          <p:nvPr/>
        </p:nvPicPr>
        <p:blipFill>
          <a:blip r:embed="rId3">
            <a:alphaModFix/>
          </a:blip>
          <a:stretch>
            <a:fillRect/>
          </a:stretch>
        </p:blipFill>
        <p:spPr>
          <a:xfrm>
            <a:off x="6024925" y="2952218"/>
            <a:ext cx="1743750" cy="1986106"/>
          </a:xfrm>
          <a:prstGeom prst="rect">
            <a:avLst/>
          </a:prstGeom>
          <a:noFill/>
          <a:ln>
            <a:noFill/>
          </a:ln>
        </p:spPr>
      </p:pic>
      <p:sp>
        <p:nvSpPr>
          <p:cNvPr id="131" name="Google Shape;131;p20"/>
          <p:cNvSpPr txBox="1"/>
          <p:nvPr/>
        </p:nvSpPr>
        <p:spPr>
          <a:xfrm>
            <a:off x="270050" y="238900"/>
            <a:ext cx="37914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DBaaS : Esquemas</a:t>
            </a:r>
            <a:endParaRPr i="1" sz="3600">
              <a:latin typeface="Anton"/>
              <a:ea typeface="Anton"/>
              <a:cs typeface="Anton"/>
              <a:sym typeface="Anton"/>
            </a:endParaRPr>
          </a:p>
        </p:txBody>
      </p:sp>
      <p:pic>
        <p:nvPicPr>
          <p:cNvPr id="132" name="Google Shape;132;p20"/>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133" name="Google Shape;133;p20"/>
          <p:cNvPicPr preferRelativeResize="0"/>
          <p:nvPr/>
        </p:nvPicPr>
        <p:blipFill>
          <a:blip r:embed="rId5">
            <a:alphaModFix/>
          </a:blip>
          <a:stretch>
            <a:fillRect/>
          </a:stretch>
        </p:blipFill>
        <p:spPr>
          <a:xfrm>
            <a:off x="415425" y="1126590"/>
            <a:ext cx="5685701" cy="3858935"/>
          </a:xfrm>
          <a:prstGeom prst="rect">
            <a:avLst/>
          </a:prstGeom>
          <a:noFill/>
          <a:ln>
            <a:noFill/>
          </a:ln>
        </p:spPr>
      </p:pic>
      <p:pic>
        <p:nvPicPr>
          <p:cNvPr id="134" name="Google Shape;134;p20"/>
          <p:cNvPicPr preferRelativeResize="0"/>
          <p:nvPr/>
        </p:nvPicPr>
        <p:blipFill>
          <a:blip r:embed="rId6">
            <a:alphaModFix/>
          </a:blip>
          <a:stretch>
            <a:fillRect/>
          </a:stretch>
        </p:blipFill>
        <p:spPr>
          <a:xfrm>
            <a:off x="7475450" y="3205352"/>
            <a:ext cx="1371475" cy="1036575"/>
          </a:xfrm>
          <a:prstGeom prst="rect">
            <a:avLst/>
          </a:prstGeom>
          <a:noFill/>
          <a:ln>
            <a:noFill/>
          </a:ln>
        </p:spPr>
      </p:pic>
      <p:pic>
        <p:nvPicPr>
          <p:cNvPr id="135" name="Google Shape;135;p20"/>
          <p:cNvPicPr preferRelativeResize="0"/>
          <p:nvPr/>
        </p:nvPicPr>
        <p:blipFill>
          <a:blip r:embed="rId7">
            <a:alphaModFix/>
          </a:blip>
          <a:stretch>
            <a:fillRect/>
          </a:stretch>
        </p:blipFill>
        <p:spPr>
          <a:xfrm>
            <a:off x="4495988" y="215650"/>
            <a:ext cx="1473062" cy="768025"/>
          </a:xfrm>
          <a:prstGeom prst="rect">
            <a:avLst/>
          </a:prstGeom>
          <a:noFill/>
          <a:ln>
            <a:noFill/>
          </a:ln>
        </p:spPr>
      </p:pic>
      <p:pic>
        <p:nvPicPr>
          <p:cNvPr id="136" name="Google Shape;136;p20"/>
          <p:cNvPicPr preferRelativeResize="0"/>
          <p:nvPr/>
        </p:nvPicPr>
        <p:blipFill>
          <a:blip r:embed="rId8">
            <a:alphaModFix/>
          </a:blip>
          <a:stretch>
            <a:fillRect/>
          </a:stretch>
        </p:blipFill>
        <p:spPr>
          <a:xfrm>
            <a:off x="6234300" y="1464572"/>
            <a:ext cx="2612625" cy="1567603"/>
          </a:xfrm>
          <a:prstGeom prst="rect">
            <a:avLst/>
          </a:prstGeom>
          <a:noFill/>
          <a:ln>
            <a:noFill/>
          </a:ln>
        </p:spPr>
      </p:pic>
      <p:pic>
        <p:nvPicPr>
          <p:cNvPr id="137" name="Google Shape;137;p20"/>
          <p:cNvPicPr preferRelativeResize="0"/>
          <p:nvPr/>
        </p:nvPicPr>
        <p:blipFill>
          <a:blip r:embed="rId9">
            <a:alphaModFix/>
          </a:blip>
          <a:stretch>
            <a:fillRect/>
          </a:stretch>
        </p:blipFill>
        <p:spPr>
          <a:xfrm>
            <a:off x="6403601" y="215650"/>
            <a:ext cx="2402401" cy="1126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1"/>
          <p:cNvSpPr txBox="1"/>
          <p:nvPr/>
        </p:nvSpPr>
        <p:spPr>
          <a:xfrm>
            <a:off x="75" y="137375"/>
            <a:ext cx="9144000" cy="98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MongoDB Atlas</a:t>
            </a:r>
            <a:endParaRPr i="1" sz="3600">
              <a:solidFill>
                <a:srgbClr val="E0FF00"/>
              </a:solidFill>
              <a:latin typeface="Anton"/>
              <a:ea typeface="Anton"/>
              <a:cs typeface="Anton"/>
              <a:sym typeface="Anton"/>
            </a:endParaRPr>
          </a:p>
        </p:txBody>
      </p:sp>
      <p:pic>
        <p:nvPicPr>
          <p:cNvPr id="143" name="Google Shape;143;p21"/>
          <p:cNvPicPr preferRelativeResize="0"/>
          <p:nvPr/>
        </p:nvPicPr>
        <p:blipFill>
          <a:blip r:embed="rId4">
            <a:alphaModFix/>
          </a:blip>
          <a:stretch>
            <a:fillRect/>
          </a:stretch>
        </p:blipFill>
        <p:spPr>
          <a:xfrm>
            <a:off x="1502275" y="974700"/>
            <a:ext cx="6139450" cy="3271600"/>
          </a:xfrm>
          <a:prstGeom prst="rect">
            <a:avLst/>
          </a:prstGeom>
          <a:noFill/>
          <a:ln>
            <a:noFill/>
          </a:ln>
        </p:spPr>
      </p:pic>
      <p:pic>
        <p:nvPicPr>
          <p:cNvPr id="144" name="Google Shape;144;p21"/>
          <p:cNvPicPr preferRelativeResize="0"/>
          <p:nvPr/>
        </p:nvPicPr>
        <p:blipFill>
          <a:blip r:embed="rId5">
            <a:alphaModFix/>
          </a:blip>
          <a:stretch>
            <a:fillRect/>
          </a:stretch>
        </p:blipFill>
        <p:spPr>
          <a:xfrm>
            <a:off x="7190425" y="354850"/>
            <a:ext cx="1521900" cy="1091175"/>
          </a:xfrm>
          <a:prstGeom prst="rect">
            <a:avLst/>
          </a:prstGeom>
          <a:noFill/>
          <a:ln>
            <a:noFill/>
          </a:ln>
          <a:effectLst>
            <a:reflection blurRad="0" dir="5400000" dist="38100" endA="0" endPos="30000" fadeDir="5400012" kx="0" rotWithShape="0" algn="bl" stPos="0" sy="-100000" ky="0"/>
          </a:effectLst>
        </p:spPr>
      </p:pic>
      <p:pic>
        <p:nvPicPr>
          <p:cNvPr id="145" name="Google Shape;145;p21"/>
          <p:cNvPicPr preferRelativeResize="0"/>
          <p:nvPr/>
        </p:nvPicPr>
        <p:blipFill>
          <a:blip r:embed="rId6">
            <a:alphaModFix/>
          </a:blip>
          <a:stretch>
            <a:fillRect/>
          </a:stretch>
        </p:blipFill>
        <p:spPr>
          <a:xfrm>
            <a:off x="351724" y="3357600"/>
            <a:ext cx="1614575" cy="1234175"/>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